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92" r:id="rId3"/>
    <p:sldId id="293" r:id="rId4"/>
    <p:sldId id="359" r:id="rId5"/>
    <p:sldId id="369" r:id="rId6"/>
    <p:sldId id="357" r:id="rId7"/>
    <p:sldId id="360" r:id="rId8"/>
    <p:sldId id="362" r:id="rId9"/>
    <p:sldId id="354" r:id="rId10"/>
    <p:sldId id="338" r:id="rId11"/>
    <p:sldId id="366" r:id="rId12"/>
    <p:sldId id="341" r:id="rId13"/>
    <p:sldId id="348" r:id="rId14"/>
    <p:sldId id="364" r:id="rId15"/>
    <p:sldId id="350" r:id="rId16"/>
    <p:sldId id="365" r:id="rId17"/>
    <p:sldId id="340" r:id="rId18"/>
    <p:sldId id="352" r:id="rId19"/>
    <p:sldId id="367" r:id="rId20"/>
    <p:sldId id="363" r:id="rId21"/>
    <p:sldId id="339" r:id="rId22"/>
    <p:sldId id="351" r:id="rId23"/>
    <p:sldId id="355" r:id="rId24"/>
    <p:sldId id="353" r:id="rId25"/>
    <p:sldId id="343" r:id="rId26"/>
    <p:sldId id="344" r:id="rId27"/>
    <p:sldId id="368" r:id="rId28"/>
    <p:sldId id="307" r:id="rId29"/>
    <p:sldId id="332" r:id="rId30"/>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B5ABAE4-DFC4-4A50-AF79-0BD53D23BDC0}">
          <p14:sldIdLst>
            <p14:sldId id="256"/>
            <p14:sldId id="292"/>
          </p14:sldIdLst>
        </p14:section>
        <p14:section name="P1" id="{54AD71F3-046B-4AA2-9CC9-3D6E302ED0FA}">
          <p14:sldIdLst>
            <p14:sldId id="293"/>
            <p14:sldId id="359"/>
            <p14:sldId id="369"/>
            <p14:sldId id="357"/>
            <p14:sldId id="360"/>
            <p14:sldId id="362"/>
            <p14:sldId id="354"/>
          </p14:sldIdLst>
        </p14:section>
        <p14:section name="P2" id="{0525A52E-7798-43E4-9558-736B4CCEEAAC}">
          <p14:sldIdLst>
            <p14:sldId id="338"/>
            <p14:sldId id="366"/>
            <p14:sldId id="341"/>
            <p14:sldId id="348"/>
            <p14:sldId id="364"/>
            <p14:sldId id="350"/>
            <p14:sldId id="365"/>
            <p14:sldId id="340"/>
            <p14:sldId id="352"/>
            <p14:sldId id="367"/>
            <p14:sldId id="363"/>
            <p14:sldId id="339"/>
            <p14:sldId id="351"/>
            <p14:sldId id="355"/>
            <p14:sldId id="353"/>
          </p14:sldIdLst>
        </p14:section>
        <p14:section name="P3" id="{989C5CE2-9BB5-4CB6-854F-92E7D453065F}">
          <p14:sldIdLst>
            <p14:sldId id="343"/>
            <p14:sldId id="344"/>
            <p14:sldId id="368"/>
          </p14:sldIdLst>
        </p14:section>
        <p14:section name="end" id="{05AF3D2C-AD7B-4551-98C4-7814798175ED}">
          <p14:sldIdLst>
            <p14:sldId id="307"/>
            <p14:sldId id="332"/>
          </p14:sldIdLst>
        </p14:section>
        <p14:section name="标注" id="{93B0FE6C-9A55-4952-959B-18351981C5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D6EE"/>
    <a:srgbClr val="F0F0F0"/>
    <a:srgbClr val="8891C8"/>
    <a:srgbClr val="2A50A1"/>
    <a:srgbClr val="404040"/>
    <a:srgbClr val="EE9640"/>
    <a:srgbClr val="C6CFD7"/>
    <a:srgbClr val="2C21E4"/>
    <a:srgbClr val="4B0C77"/>
    <a:srgbClr val="0149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97" autoAdjust="0"/>
  </p:normalViewPr>
  <p:slideViewPr>
    <p:cSldViewPr snapToGrid="0" showGuides="1">
      <p:cViewPr varScale="1">
        <p:scale>
          <a:sx n="61" d="100"/>
          <a:sy n="61" d="100"/>
        </p:scale>
        <p:origin x="884" y="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5C5C19E-820A-21C2-CFDA-046E248EBC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515ECDD-3D87-2E99-D013-DF24079A7E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9949A-2816-40CF-A358-955D569AE7B5}" type="datetimeFigureOut">
              <a:rPr lang="zh-CN" altLang="en-US" smtClean="0"/>
              <a:t>2022/6/10</a:t>
            </a:fld>
            <a:endParaRPr lang="zh-CN" altLang="en-US"/>
          </a:p>
        </p:txBody>
      </p:sp>
      <p:sp>
        <p:nvSpPr>
          <p:cNvPr id="4" name="页脚占位符 3">
            <a:extLst>
              <a:ext uri="{FF2B5EF4-FFF2-40B4-BE49-F238E27FC236}">
                <a16:creationId xmlns:a16="http://schemas.microsoft.com/office/drawing/2014/main" id="{0EF86D2B-B527-1CB9-34C4-F35D05DDCD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FE82679-5BCB-C162-FA24-7A64694084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DB71EF-187B-4533-9BC5-83FBEB5EEC94}" type="slidenum">
              <a:rPr lang="zh-CN" altLang="en-US" smtClean="0"/>
              <a:t>‹#›</a:t>
            </a:fld>
            <a:endParaRPr lang="zh-CN" altLang="en-US"/>
          </a:p>
        </p:txBody>
      </p:sp>
    </p:spTree>
    <p:extLst>
      <p:ext uri="{BB962C8B-B14F-4D97-AF65-F5344CB8AC3E}">
        <p14:creationId xmlns:p14="http://schemas.microsoft.com/office/powerpoint/2010/main" val="160310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BD9E9-8E64-4B05-B0DD-531ACEDF5EB6}" type="datetimeFigureOut">
              <a:rPr lang="zh-CN" altLang="en-US" smtClean="0"/>
              <a:t>2022/6/10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F2497-A0D7-47C3-A0B0-1E11494E6576}" type="slidenum">
              <a:rPr lang="zh-CN" altLang="en-US" smtClean="0"/>
              <a:t>‹#›</a:t>
            </a:fld>
            <a:endParaRPr lang="zh-CN" altLang="en-US"/>
          </a:p>
        </p:txBody>
      </p:sp>
    </p:spTree>
    <p:extLst>
      <p:ext uri="{BB962C8B-B14F-4D97-AF65-F5344CB8AC3E}">
        <p14:creationId xmlns:p14="http://schemas.microsoft.com/office/powerpoint/2010/main" val="3317267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E04F2497-A0D7-47C3-A0B0-1E11494E6576}" type="slidenum">
              <a:rPr lang="zh-CN" altLang="en-US" smtClean="0"/>
              <a:t>1</a:t>
            </a:fld>
            <a:endParaRPr lang="zh-CN" altLang="en-US"/>
          </a:p>
        </p:txBody>
      </p:sp>
    </p:spTree>
    <p:extLst>
      <p:ext uri="{BB962C8B-B14F-4D97-AF65-F5344CB8AC3E}">
        <p14:creationId xmlns:p14="http://schemas.microsoft.com/office/powerpoint/2010/main" val="307947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测试集 </a:t>
            </a:r>
            <a:r>
              <a:rPr lang="en-US" altLang="zh-CN" dirty="0"/>
              <a:t>100</a:t>
            </a:r>
            <a:r>
              <a:rPr lang="zh-CN" altLang="en-US" dirty="0"/>
              <a:t>张图片</a:t>
            </a:r>
            <a:r>
              <a:rPr lang="en-US" altLang="zh-CN" dirty="0"/>
              <a:t>IOU, </a:t>
            </a:r>
            <a:r>
              <a:rPr lang="en-US" altLang="zh-CN" dirty="0" err="1"/>
              <a:t>n_true</a:t>
            </a:r>
            <a:r>
              <a:rPr lang="en-US" altLang="zh-CN" dirty="0"/>
              <a:t> , </a:t>
            </a:r>
            <a:r>
              <a:rPr lang="en-US" altLang="zh-CN" dirty="0" err="1"/>
              <a:t>precisiojn</a:t>
            </a:r>
            <a:r>
              <a:rPr lang="en-US" altLang="zh-CN" dirty="0"/>
              <a:t>, recall. F1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14</a:t>
            </a:fld>
            <a:endParaRPr lang="zh-CN" altLang="en-US"/>
          </a:p>
        </p:txBody>
      </p:sp>
    </p:spTree>
    <p:extLst>
      <p:ext uri="{BB962C8B-B14F-4D97-AF65-F5344CB8AC3E}">
        <p14:creationId xmlns:p14="http://schemas.microsoft.com/office/powerpoint/2010/main" val="64186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我们引入了机器学习中评估算法性能的参数</a:t>
            </a:r>
            <a:r>
              <a:rPr lang="en-US" altLang="zh-CN" dirty="0"/>
              <a:t>-F·1</a:t>
            </a:r>
            <a:r>
              <a:rPr lang="zh-CN" altLang="en-US" dirty="0"/>
              <a:t>乃是调和平均数也</a:t>
            </a:r>
          </a:p>
        </p:txBody>
      </p:sp>
      <p:sp>
        <p:nvSpPr>
          <p:cNvPr id="4" name="灯片编号占位符 3"/>
          <p:cNvSpPr>
            <a:spLocks noGrp="1"/>
          </p:cNvSpPr>
          <p:nvPr>
            <p:ph type="sldNum" sz="quarter" idx="5"/>
          </p:nvPr>
        </p:nvSpPr>
        <p:spPr/>
        <p:txBody>
          <a:bodyPr/>
          <a:lstStyle/>
          <a:p>
            <a:fld id="{E04F2497-A0D7-47C3-A0B0-1E11494E6576}" type="slidenum">
              <a:rPr lang="zh-CN" altLang="en-US" smtClean="0"/>
              <a:t>15</a:t>
            </a:fld>
            <a:endParaRPr lang="zh-CN" altLang="en-US"/>
          </a:p>
        </p:txBody>
      </p:sp>
    </p:spTree>
    <p:extLst>
      <p:ext uri="{BB962C8B-B14F-4D97-AF65-F5344CB8AC3E}">
        <p14:creationId xmlns:p14="http://schemas.microsoft.com/office/powerpoint/2010/main" val="26801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测试集 </a:t>
            </a:r>
            <a:r>
              <a:rPr lang="en-US" altLang="zh-CN" dirty="0"/>
              <a:t>100</a:t>
            </a:r>
            <a:r>
              <a:rPr lang="zh-CN" altLang="en-US" dirty="0"/>
              <a:t>张图片</a:t>
            </a:r>
            <a:r>
              <a:rPr lang="en-US" altLang="zh-CN" dirty="0"/>
              <a:t>IOU, </a:t>
            </a:r>
            <a:r>
              <a:rPr lang="en-US" altLang="zh-CN" dirty="0" err="1"/>
              <a:t>n_true</a:t>
            </a:r>
            <a:r>
              <a:rPr lang="en-US" altLang="zh-CN" dirty="0"/>
              <a:t> , </a:t>
            </a:r>
            <a:r>
              <a:rPr lang="en-US" altLang="zh-CN" dirty="0" err="1"/>
              <a:t>precisiojn</a:t>
            </a:r>
            <a:r>
              <a:rPr lang="en-US" altLang="zh-CN" dirty="0"/>
              <a:t>, recall. F1 score.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16</a:t>
            </a:fld>
            <a:endParaRPr lang="zh-CN" altLang="en-US"/>
          </a:p>
        </p:txBody>
      </p:sp>
    </p:spTree>
    <p:extLst>
      <p:ext uri="{BB962C8B-B14F-4D97-AF65-F5344CB8AC3E}">
        <p14:creationId xmlns:p14="http://schemas.microsoft.com/office/powerpoint/2010/main" val="3738064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Pipeline</a:t>
            </a:r>
            <a:r>
              <a:rPr lang="zh-CN" altLang="en-US" dirty="0"/>
              <a:t>参数</a:t>
            </a:r>
            <a:r>
              <a:rPr lang="en-US" altLang="zh-CN" dirty="0"/>
              <a:t>distance </a:t>
            </a:r>
            <a:r>
              <a:rPr lang="en-US" altLang="zh-CN" dirty="0" err="1"/>
              <a:t>zdistance</a:t>
            </a:r>
            <a:r>
              <a:rPr lang="en-US" altLang="zh-CN" dirty="0"/>
              <a:t> format gif </a:t>
            </a:r>
            <a:r>
              <a:rPr lang="en-US" altLang="zh-CN" dirty="0" err="1"/>
              <a:t>ksize</a:t>
            </a:r>
            <a:r>
              <a:rPr lang="en-US" altLang="zh-CN" dirty="0"/>
              <a:t> </a:t>
            </a:r>
            <a:r>
              <a:rPr lang="en-US" altLang="zh-CN" dirty="0" err="1"/>
              <a:t>ero</a:t>
            </a:r>
            <a:r>
              <a:rPr lang="en-US" altLang="zh-CN" dirty="0"/>
              <a:t> </a:t>
            </a:r>
            <a:r>
              <a:rPr lang="en-US" altLang="zh-CN" dirty="0" err="1"/>
              <a:t>dil</a:t>
            </a:r>
            <a:r>
              <a:rPr lang="en-US" altLang="zh-CN" dirty="0"/>
              <a:t> method-threshold select.</a:t>
            </a: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18</a:t>
            </a:fld>
            <a:endParaRPr lang="zh-CN" altLang="en-US"/>
          </a:p>
        </p:txBody>
      </p:sp>
    </p:spTree>
    <p:extLst>
      <p:ext uri="{BB962C8B-B14F-4D97-AF65-F5344CB8AC3E}">
        <p14:creationId xmlns:p14="http://schemas.microsoft.com/office/powerpoint/2010/main" val="836484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我们通过文献调研，选择了三篇发表在</a:t>
            </a:r>
            <a:r>
              <a:rPr lang="en-US" altLang="zh-CN" dirty="0" err="1"/>
              <a:t>Nat.Methods</a:t>
            </a:r>
            <a:r>
              <a:rPr lang="zh-CN" altLang="en-US" dirty="0"/>
              <a:t>上的工具，并对他们的效果进行比对，选择最优的</a:t>
            </a:r>
            <a:r>
              <a:rPr lang="en-US" altLang="zh-CN" dirty="0"/>
              <a:t>Deepcell</a:t>
            </a:r>
            <a:r>
              <a:rPr lang="zh-CN" altLang="en-US" dirty="0"/>
              <a:t>作为工具</a:t>
            </a:r>
            <a:r>
              <a:rPr lang="en-US" altLang="zh-CN" dirty="0"/>
              <a:t>……</a:t>
            </a:r>
            <a:r>
              <a:rPr lang="zh-CN" altLang="en-US" dirty="0"/>
              <a:t>基于应用设计了</a:t>
            </a:r>
            <a:r>
              <a:rPr lang="en-US" altLang="zh-CN" dirty="0"/>
              <a:t>pipeline</a:t>
            </a:r>
            <a:r>
              <a:rPr lang="zh-CN" altLang="en-US" dirty="0"/>
              <a:t>和</a:t>
            </a:r>
            <a:r>
              <a:rPr lang="en-US" altLang="zh-CN" dirty="0"/>
              <a:t>cell track</a:t>
            </a: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20</a:t>
            </a:fld>
            <a:endParaRPr lang="zh-CN" altLang="en-US"/>
          </a:p>
        </p:txBody>
      </p:sp>
    </p:spTree>
    <p:extLst>
      <p:ext uri="{BB962C8B-B14F-4D97-AF65-F5344CB8AC3E}">
        <p14:creationId xmlns:p14="http://schemas.microsoft.com/office/powerpoint/2010/main" val="3267587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Cell track</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首先根据分割结果计算每层每个细胞的质心坐标，然后计算相邻两层的细胞质心距离矩阵，以及使用最大类间方差法计算阈值。两层之间质心距离最近且不超过阈值的细胞继承上一层细胞的标签，作为同一细胞的标记；质心距离超过阈值的细胞则匹配失败，视为下一层中新出现的细胞，并且赋予其新的标签。经过</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track</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后所有细胞更新后的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label</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，填充至新的数组，就可以得到追踪后的细胞分割掩膜。</a:t>
            </a:r>
          </a:p>
          <a:p>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21</a:t>
            </a:fld>
            <a:endParaRPr lang="zh-CN" altLang="en-US"/>
          </a:p>
        </p:txBody>
      </p:sp>
    </p:spTree>
    <p:extLst>
      <p:ext uri="{BB962C8B-B14F-4D97-AF65-F5344CB8AC3E}">
        <p14:creationId xmlns:p14="http://schemas.microsoft.com/office/powerpoint/2010/main" val="388950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3D-segDAPI </a:t>
            </a:r>
            <a:r>
              <a:rPr lang="en-US" altLang="zh-CN"/>
              <a:t>nuclei stain</a:t>
            </a: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22</a:t>
            </a:fld>
            <a:endParaRPr lang="zh-CN" altLang="en-US"/>
          </a:p>
        </p:txBody>
      </p:sp>
    </p:spTree>
    <p:extLst>
      <p:ext uri="{BB962C8B-B14F-4D97-AF65-F5344CB8AC3E}">
        <p14:creationId xmlns:p14="http://schemas.microsoft.com/office/powerpoint/2010/main" val="414137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下游分析 </a:t>
            </a:r>
            <a:r>
              <a:rPr lang="en-US" altLang="zh-CN" dirty="0"/>
              <a:t>MASKED</a:t>
            </a: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23</a:t>
            </a:fld>
            <a:endParaRPr lang="zh-CN" altLang="en-US"/>
          </a:p>
        </p:txBody>
      </p:sp>
    </p:spTree>
    <p:extLst>
      <p:ext uri="{BB962C8B-B14F-4D97-AF65-F5344CB8AC3E}">
        <p14:creationId xmlns:p14="http://schemas.microsoft.com/office/powerpoint/2010/main" val="91668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下游分析</a:t>
            </a:r>
          </a:p>
        </p:txBody>
      </p:sp>
      <p:sp>
        <p:nvSpPr>
          <p:cNvPr id="4" name="灯片编号占位符 3"/>
          <p:cNvSpPr>
            <a:spLocks noGrp="1"/>
          </p:cNvSpPr>
          <p:nvPr>
            <p:ph type="sldNum" sz="quarter" idx="5"/>
          </p:nvPr>
        </p:nvSpPr>
        <p:spPr/>
        <p:txBody>
          <a:bodyPr/>
          <a:lstStyle/>
          <a:p>
            <a:fld id="{E04F2497-A0D7-47C3-A0B0-1E11494E6576}" type="slidenum">
              <a:rPr lang="zh-CN" altLang="en-US" smtClean="0"/>
              <a:t>24</a:t>
            </a:fld>
            <a:endParaRPr lang="zh-CN" altLang="en-US"/>
          </a:p>
        </p:txBody>
      </p:sp>
    </p:spTree>
    <p:extLst>
      <p:ext uri="{BB962C8B-B14F-4D97-AF65-F5344CB8AC3E}">
        <p14:creationId xmlns:p14="http://schemas.microsoft.com/office/powerpoint/2010/main" val="1727101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现在：只取一个焦平面（最好的当然）</a:t>
            </a:r>
            <a:endParaRPr lang="en-US" altLang="zh-CN" dirty="0"/>
          </a:p>
          <a:p>
            <a:r>
              <a:rPr lang="zh-CN" altLang="en-US" dirty="0"/>
              <a:t>之后：可以用上所有焦平面的信息</a:t>
            </a:r>
            <a:endParaRPr lang="en-US" altLang="zh-CN" dirty="0"/>
          </a:p>
          <a:p>
            <a:r>
              <a:rPr lang="zh-CN" altLang="en-US" dirty="0"/>
              <a:t>后面还能干什么呢？</a:t>
            </a:r>
          </a:p>
        </p:txBody>
      </p:sp>
      <p:sp>
        <p:nvSpPr>
          <p:cNvPr id="4" name="Slide Number Placeholder 3"/>
          <p:cNvSpPr>
            <a:spLocks noGrp="1"/>
          </p:cNvSpPr>
          <p:nvPr>
            <p:ph type="sldNum" sz="quarter" idx="5"/>
          </p:nvPr>
        </p:nvSpPr>
        <p:spPr/>
        <p:txBody>
          <a:bodyPr/>
          <a:lstStyle/>
          <a:p>
            <a:fld id="{E04F2497-A0D7-47C3-A0B0-1E11494E6576}" type="slidenum">
              <a:rPr lang="zh-CN" altLang="en-US" smtClean="0"/>
              <a:t>26</a:t>
            </a:fld>
            <a:endParaRPr lang="zh-CN" altLang="en-US"/>
          </a:p>
        </p:txBody>
      </p:sp>
    </p:spTree>
    <p:extLst>
      <p:ext uri="{BB962C8B-B14F-4D97-AF65-F5344CB8AC3E}">
        <p14:creationId xmlns:p14="http://schemas.microsoft.com/office/powerpoint/2010/main" val="330408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要快讲</a:t>
            </a:r>
          </a:p>
        </p:txBody>
      </p:sp>
      <p:sp>
        <p:nvSpPr>
          <p:cNvPr id="4" name="灯片编号占位符 3"/>
          <p:cNvSpPr>
            <a:spLocks noGrp="1"/>
          </p:cNvSpPr>
          <p:nvPr>
            <p:ph type="sldNum" sz="quarter" idx="5"/>
          </p:nvPr>
        </p:nvSpPr>
        <p:spPr/>
        <p:txBody>
          <a:bodyPr/>
          <a:lstStyle/>
          <a:p>
            <a:fld id="{E04F2497-A0D7-47C3-A0B0-1E11494E6576}" type="slidenum">
              <a:rPr lang="zh-CN" altLang="en-US" smtClean="0"/>
              <a:t>4</a:t>
            </a:fld>
            <a:endParaRPr lang="zh-CN" altLang="en-US"/>
          </a:p>
        </p:txBody>
      </p:sp>
    </p:spTree>
    <p:extLst>
      <p:ext uri="{BB962C8B-B14F-4D97-AF65-F5344CB8AC3E}">
        <p14:creationId xmlns:p14="http://schemas.microsoft.com/office/powerpoint/2010/main" val="3249823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现在：只取一个焦平面（最好的当然）</a:t>
            </a:r>
            <a:endParaRPr lang="en-US" altLang="zh-CN" dirty="0"/>
          </a:p>
          <a:p>
            <a:r>
              <a:rPr lang="zh-CN" altLang="en-US" dirty="0"/>
              <a:t>之后：可以用上所有焦平面的信息</a:t>
            </a:r>
          </a:p>
        </p:txBody>
      </p:sp>
      <p:sp>
        <p:nvSpPr>
          <p:cNvPr id="4" name="Slide Number Placeholder 3"/>
          <p:cNvSpPr>
            <a:spLocks noGrp="1"/>
          </p:cNvSpPr>
          <p:nvPr>
            <p:ph type="sldNum" sz="quarter" idx="5"/>
          </p:nvPr>
        </p:nvSpPr>
        <p:spPr/>
        <p:txBody>
          <a:bodyPr/>
          <a:lstStyle/>
          <a:p>
            <a:fld id="{E04F2497-A0D7-47C3-A0B0-1E11494E6576}" type="slidenum">
              <a:rPr lang="zh-CN" altLang="en-US" smtClean="0"/>
              <a:t>27</a:t>
            </a:fld>
            <a:endParaRPr lang="zh-CN" altLang="en-US"/>
          </a:p>
        </p:txBody>
      </p:sp>
    </p:spTree>
    <p:extLst>
      <p:ext uri="{BB962C8B-B14F-4D97-AF65-F5344CB8AC3E}">
        <p14:creationId xmlns:p14="http://schemas.microsoft.com/office/powerpoint/2010/main" val="359540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5</a:t>
            </a:fld>
            <a:endParaRPr lang="zh-CN" altLang="en-US"/>
          </a:p>
        </p:txBody>
      </p:sp>
    </p:spTree>
    <p:extLst>
      <p:ext uri="{BB962C8B-B14F-4D97-AF65-F5344CB8AC3E}">
        <p14:creationId xmlns:p14="http://schemas.microsoft.com/office/powerpoint/2010/main" val="235714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6</a:t>
            </a:fld>
            <a:endParaRPr lang="zh-CN" altLang="en-US"/>
          </a:p>
        </p:txBody>
      </p:sp>
    </p:spTree>
    <p:extLst>
      <p:ext uri="{BB962C8B-B14F-4D97-AF65-F5344CB8AC3E}">
        <p14:creationId xmlns:p14="http://schemas.microsoft.com/office/powerpoint/2010/main" val="68237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7</a:t>
            </a:fld>
            <a:endParaRPr lang="zh-CN" altLang="en-US"/>
          </a:p>
        </p:txBody>
      </p:sp>
    </p:spTree>
    <p:extLst>
      <p:ext uri="{BB962C8B-B14F-4D97-AF65-F5344CB8AC3E}">
        <p14:creationId xmlns:p14="http://schemas.microsoft.com/office/powerpoint/2010/main" val="345251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8</a:t>
            </a:fld>
            <a:endParaRPr lang="zh-CN" altLang="en-US"/>
          </a:p>
        </p:txBody>
      </p:sp>
    </p:spTree>
    <p:extLst>
      <p:ext uri="{BB962C8B-B14F-4D97-AF65-F5344CB8AC3E}">
        <p14:creationId xmlns:p14="http://schemas.microsoft.com/office/powerpoint/2010/main" val="2292329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en-US" sz="1200" dirty="0">
                <a:effectLst/>
                <a:latin typeface="等线" panose="02010600030101010101" pitchFamily="2" charset="-122"/>
                <a:ea typeface="等线" panose="02010600030101010101" pitchFamily="2" charset="-122"/>
                <a:cs typeface="Times New Roman" panose="02020603050405020304" pitchFamily="18" charset="0"/>
              </a:rPr>
              <a:t>引号是反讽的意思</a:t>
            </a:r>
            <a:r>
              <a:rPr lang="en-US" altLang="zh-CN" sz="12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zh-CN" sz="1200" dirty="0">
                <a:effectLst/>
                <a:latin typeface="等线" panose="02010600030101010101" pitchFamily="2" charset="-122"/>
                <a:ea typeface="等线" panose="02010600030101010101" pitchFamily="2" charset="-122"/>
                <a:cs typeface="Times New Roman" panose="02020603050405020304" pitchFamily="18" charset="0"/>
              </a:rPr>
              <a:t>通常在细胞核内荧光点密度较大，能够一定程度上反映细胞的边界；或者对切片细胞核进行染色，也能估计其细胞边界。</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分水岭算法按照像素灰度值解析图像，找到灰度值最小的像素点，即“盆地”的最低端，使阈值逐渐增长，测定临近像素的测地距离，大于设定阈值时则</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为边界。分水岭结果有粘连、较小的杂点</a:t>
            </a: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9</a:t>
            </a:fld>
            <a:endParaRPr lang="zh-CN" altLang="en-US"/>
          </a:p>
        </p:txBody>
      </p:sp>
    </p:spTree>
    <p:extLst>
      <p:ext uri="{BB962C8B-B14F-4D97-AF65-F5344CB8AC3E}">
        <p14:creationId xmlns:p14="http://schemas.microsoft.com/office/powerpoint/2010/main" val="2873390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我们通过文献调研，选择了三篇发表在</a:t>
            </a:r>
            <a:r>
              <a:rPr lang="en-US" altLang="zh-CN" dirty="0" err="1"/>
              <a:t>Nat.Methods</a:t>
            </a:r>
            <a:r>
              <a:rPr lang="zh-CN" altLang="en-US" dirty="0"/>
              <a:t>上的工具，并对他们的效果进行比对，选择最优的</a:t>
            </a:r>
            <a:r>
              <a:rPr lang="en-US" altLang="zh-CN" dirty="0"/>
              <a:t>Deepcell</a:t>
            </a:r>
            <a:r>
              <a:rPr lang="zh-CN" altLang="en-US" dirty="0"/>
              <a:t>作为工具</a:t>
            </a:r>
            <a:r>
              <a:rPr lang="en-US" altLang="zh-CN" dirty="0"/>
              <a:t>……</a:t>
            </a:r>
            <a:r>
              <a:rPr lang="zh-CN" altLang="en-US" dirty="0"/>
              <a:t>基于应用设计了</a:t>
            </a:r>
            <a:r>
              <a:rPr lang="en-US" altLang="zh-CN" dirty="0"/>
              <a:t>pipeline</a:t>
            </a:r>
            <a:r>
              <a:rPr lang="zh-CN" altLang="en-US" dirty="0"/>
              <a:t>和</a:t>
            </a:r>
            <a:r>
              <a:rPr lang="en-US" altLang="zh-CN" dirty="0"/>
              <a:t>cell track</a:t>
            </a:r>
            <a:endParaRPr lang="zh-CN" altLang="en-US" dirty="0"/>
          </a:p>
        </p:txBody>
      </p:sp>
      <p:sp>
        <p:nvSpPr>
          <p:cNvPr id="4" name="灯片编号占位符 3"/>
          <p:cNvSpPr>
            <a:spLocks noGrp="1"/>
          </p:cNvSpPr>
          <p:nvPr>
            <p:ph type="sldNum" sz="quarter" idx="5"/>
          </p:nvPr>
        </p:nvSpPr>
        <p:spPr/>
        <p:txBody>
          <a:bodyPr/>
          <a:lstStyle/>
          <a:p>
            <a:fld id="{E04F2497-A0D7-47C3-A0B0-1E11494E6576}" type="slidenum">
              <a:rPr lang="zh-CN" altLang="en-US" smtClean="0"/>
              <a:t>12</a:t>
            </a:fld>
            <a:endParaRPr lang="zh-CN" altLang="en-US"/>
          </a:p>
        </p:txBody>
      </p:sp>
    </p:spTree>
    <p:extLst>
      <p:ext uri="{BB962C8B-B14F-4D97-AF65-F5344CB8AC3E}">
        <p14:creationId xmlns:p14="http://schemas.microsoft.com/office/powerpoint/2010/main" val="69903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200" kern="100" dirty="0">
                <a:latin typeface="等线" panose="02010600030101010101" pitchFamily="2" charset="-122"/>
                <a:ea typeface="等线" panose="02010600030101010101" pitchFamily="2" charset="-122"/>
                <a:cs typeface="Times New Roman" panose="02020603050405020304" pitchFamily="18" charset="0"/>
              </a:rPr>
              <a:t>分别使用其提供的测试数据集</a:t>
            </a:r>
            <a:r>
              <a:rPr lang="zh-CN" altLang="en-US" sz="1200" kern="100" dirty="0">
                <a:latin typeface="等线" panose="02010600030101010101" pitchFamily="2" charset="-122"/>
                <a:ea typeface="等线" panose="02010600030101010101" pitchFamily="2" charset="-122"/>
                <a:cs typeface="Times New Roman" panose="02020603050405020304" pitchFamily="18" charset="0"/>
              </a:rPr>
              <a:t>，复现</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三种算法的细胞分割结果。</a:t>
            </a:r>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A. DSB</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算法 </a:t>
            </a: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B.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Cellpose</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算法 </a:t>
            </a: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Deepcell</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算法</a:t>
            </a:r>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endParaRPr lang="en-US" altLang="zh-CN" sz="1200" kern="100" dirty="0">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200" kern="100" dirty="0">
                <a:latin typeface="等线" panose="02010600030101010101" pitchFamily="2" charset="-122"/>
                <a:ea typeface="等线" panose="02010600030101010101" pitchFamily="2" charset="-122"/>
                <a:cs typeface="Times New Roman" panose="02020603050405020304" pitchFamily="18" charset="0"/>
              </a:rPr>
              <a:t>其中，</a:t>
            </a:r>
            <a:r>
              <a:rPr lang="en-US" altLang="zh-CN" sz="1200" kern="100" dirty="0" err="1">
                <a:latin typeface="等线" panose="02010600030101010101" pitchFamily="2" charset="-122"/>
                <a:ea typeface="等线" panose="02010600030101010101" pitchFamily="2" charset="-122"/>
                <a:cs typeface="Times New Roman" panose="02020603050405020304" pitchFamily="18" charset="0"/>
              </a:rPr>
              <a:t>Cellpose</a:t>
            </a:r>
            <a:r>
              <a:rPr lang="zh-CN" altLang="en-US" sz="1200" kern="100" dirty="0">
                <a:latin typeface="等线" panose="02010600030101010101" pitchFamily="2" charset="-122"/>
                <a:ea typeface="等线" panose="02010600030101010101" pitchFamily="2" charset="-122"/>
                <a:cs typeface="Times New Roman" panose="02020603050405020304" pitchFamily="18" charset="0"/>
              </a:rPr>
              <a:t>与</a:t>
            </a:r>
            <a:r>
              <a:rPr lang="en-US" altLang="zh-CN" sz="1200" kern="100" dirty="0" err="1">
                <a:latin typeface="等线" panose="02010600030101010101" pitchFamily="2" charset="-122"/>
                <a:ea typeface="等线" panose="02010600030101010101" pitchFamily="2" charset="-122"/>
                <a:cs typeface="Times New Roman" panose="02020603050405020304" pitchFamily="18" charset="0"/>
              </a:rPr>
              <a:t>Deepcell</a:t>
            </a:r>
            <a:r>
              <a:rPr lang="zh-CN" altLang="en-US" sz="1200" kern="100" dirty="0">
                <a:latin typeface="等线" panose="02010600030101010101" pitchFamily="2" charset="-122"/>
                <a:ea typeface="等线" panose="02010600030101010101" pitchFamily="2" charset="-122"/>
                <a:cs typeface="Times New Roman" panose="02020603050405020304" pitchFamily="18" charset="0"/>
              </a:rPr>
              <a:t>能够依据细胞核染色进行分割，较符合实验数据处理需求。</a:t>
            </a:r>
            <a:endParaRPr lang="en-US" altLang="zh-CN" sz="1200" kern="100" dirty="0">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fld id="{E04F2497-A0D7-47C3-A0B0-1E11494E6576}" type="slidenum">
              <a:rPr lang="zh-CN" altLang="en-US" smtClean="0"/>
              <a:t>13</a:t>
            </a:fld>
            <a:endParaRPr lang="zh-CN" altLang="en-US"/>
          </a:p>
        </p:txBody>
      </p:sp>
    </p:spTree>
    <p:extLst>
      <p:ext uri="{BB962C8B-B14F-4D97-AF65-F5344CB8AC3E}">
        <p14:creationId xmlns:p14="http://schemas.microsoft.com/office/powerpoint/2010/main" val="3298355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bg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81FE403-EFBE-407B-B1B0-589475D3132E}"/>
              </a:ext>
            </a:extLst>
          </p:cNvPr>
          <p:cNvSpPr/>
          <p:nvPr userDrawn="1"/>
        </p:nvSpPr>
        <p:spPr>
          <a:xfrm>
            <a:off x="0" y="0"/>
            <a:ext cx="12192000" cy="6858000"/>
          </a:xfrm>
          <a:prstGeom prst="rect">
            <a:avLst/>
          </a:prstGeom>
          <a:gradFill flip="none" rotWithShape="1">
            <a:gsLst>
              <a:gs pos="0">
                <a:schemeClr val="accent1"/>
              </a:gs>
              <a:gs pos="100000">
                <a:schemeClr val="accent2">
                  <a:lumMod val="75000"/>
                </a:schemeClr>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7" name="图片 6">
            <a:extLst>
              <a:ext uri="{FF2B5EF4-FFF2-40B4-BE49-F238E27FC236}">
                <a16:creationId xmlns:a16="http://schemas.microsoft.com/office/drawing/2014/main" id="{787488FA-593D-4AE0-8449-62A8710AD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558" y="93578"/>
            <a:ext cx="571188" cy="571188"/>
          </a:xfrm>
          <a:prstGeom prst="rect">
            <a:avLst/>
          </a:prstGeom>
        </p:spPr>
      </p:pic>
      <p:pic>
        <p:nvPicPr>
          <p:cNvPr id="8" name="图片 7">
            <a:extLst>
              <a:ext uri="{FF2B5EF4-FFF2-40B4-BE49-F238E27FC236}">
                <a16:creationId xmlns:a16="http://schemas.microsoft.com/office/drawing/2014/main" id="{7EDC3F54-51F6-4434-8AF2-BC74F6B4A2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8103" y="182741"/>
            <a:ext cx="2023830" cy="392862"/>
          </a:xfrm>
          <a:prstGeom prst="rect">
            <a:avLst/>
          </a:prstGeom>
        </p:spPr>
      </p:pic>
    </p:spTree>
    <p:extLst>
      <p:ext uri="{BB962C8B-B14F-4D97-AF65-F5344CB8AC3E}">
        <p14:creationId xmlns:p14="http://schemas.microsoft.com/office/powerpoint/2010/main" val="32100175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AF93E90-9242-47EA-9503-C81D31940530}"/>
              </a:ext>
            </a:extLst>
          </p:cNvPr>
          <p:cNvSpPr/>
          <p:nvPr userDrawn="1"/>
        </p:nvSpPr>
        <p:spPr>
          <a:xfrm>
            <a:off x="0" y="0"/>
            <a:ext cx="12192000" cy="6858000"/>
          </a:xfrm>
          <a:prstGeom prst="rect">
            <a:avLst/>
          </a:prstGeom>
          <a:gradFill>
            <a:gsLst>
              <a:gs pos="0">
                <a:schemeClr val="bg1"/>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6" name="图片 5">
            <a:extLst>
              <a:ext uri="{FF2B5EF4-FFF2-40B4-BE49-F238E27FC236}">
                <a16:creationId xmlns:a16="http://schemas.microsoft.com/office/drawing/2014/main" id="{4669F407-545F-48FA-BAB7-8977BFB38A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15558" y="93578"/>
            <a:ext cx="571188" cy="571188"/>
          </a:xfrm>
          <a:prstGeom prst="rect">
            <a:avLst/>
          </a:prstGeom>
        </p:spPr>
      </p:pic>
      <p:pic>
        <p:nvPicPr>
          <p:cNvPr id="7" name="图片 6">
            <a:extLst>
              <a:ext uri="{FF2B5EF4-FFF2-40B4-BE49-F238E27FC236}">
                <a16:creationId xmlns:a16="http://schemas.microsoft.com/office/drawing/2014/main" id="{7D1CA3DA-E410-473D-AEF6-115A776F5B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08103" y="240912"/>
            <a:ext cx="2023830" cy="276520"/>
          </a:xfrm>
          <a:prstGeom prst="rect">
            <a:avLst/>
          </a:prstGeom>
        </p:spPr>
      </p:pic>
    </p:spTree>
    <p:extLst>
      <p:ext uri="{BB962C8B-B14F-4D97-AF65-F5344CB8AC3E}">
        <p14:creationId xmlns:p14="http://schemas.microsoft.com/office/powerpoint/2010/main" val="32121215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bg>
      <p:bgPr>
        <a:solidFill>
          <a:schemeClr val="bg1"/>
        </a:solid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C27C9616-A78E-42B7-B805-E89A55542A54}"/>
              </a:ext>
            </a:extLst>
          </p:cNvPr>
          <p:cNvSpPr/>
          <p:nvPr userDrawn="1"/>
        </p:nvSpPr>
        <p:spPr>
          <a:xfrm>
            <a:off x="0" y="0"/>
            <a:ext cx="12192000" cy="6858000"/>
          </a:xfrm>
          <a:prstGeom prst="rect">
            <a:avLst/>
          </a:prstGeom>
          <a:gradFill>
            <a:gsLst>
              <a:gs pos="0">
                <a:schemeClr val="bg1"/>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5" name="图片 4">
            <a:extLst>
              <a:ext uri="{FF2B5EF4-FFF2-40B4-BE49-F238E27FC236}">
                <a16:creationId xmlns:a16="http://schemas.microsoft.com/office/drawing/2014/main" id="{2A374B35-B1EA-402E-B504-9B3F896E15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15558" y="93578"/>
            <a:ext cx="571188" cy="571188"/>
          </a:xfrm>
          <a:prstGeom prst="rect">
            <a:avLst/>
          </a:prstGeom>
        </p:spPr>
      </p:pic>
      <p:pic>
        <p:nvPicPr>
          <p:cNvPr id="6" name="图片 5">
            <a:extLst>
              <a:ext uri="{FF2B5EF4-FFF2-40B4-BE49-F238E27FC236}">
                <a16:creationId xmlns:a16="http://schemas.microsoft.com/office/drawing/2014/main" id="{23AC18BA-EFCB-4963-9FCA-72B341539A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08103" y="240912"/>
            <a:ext cx="2023830" cy="276520"/>
          </a:xfrm>
          <a:prstGeom prst="rect">
            <a:avLst/>
          </a:prstGeom>
        </p:spPr>
      </p:pic>
    </p:spTree>
    <p:extLst>
      <p:ext uri="{BB962C8B-B14F-4D97-AF65-F5344CB8AC3E}">
        <p14:creationId xmlns:p14="http://schemas.microsoft.com/office/powerpoint/2010/main" val="27595133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_1">
    <p:bg>
      <p:bgPr>
        <a:solidFill>
          <a:schemeClr val="bg1"/>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41EC3B1-5024-4E9A-A16A-9049C8FDCD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15558" y="93578"/>
            <a:ext cx="571188" cy="571188"/>
          </a:xfrm>
          <a:prstGeom prst="rect">
            <a:avLst/>
          </a:prstGeom>
        </p:spPr>
      </p:pic>
      <p:pic>
        <p:nvPicPr>
          <p:cNvPr id="17" name="图片 16">
            <a:extLst>
              <a:ext uri="{FF2B5EF4-FFF2-40B4-BE49-F238E27FC236}">
                <a16:creationId xmlns:a16="http://schemas.microsoft.com/office/drawing/2014/main" id="{49DBC383-624E-459C-AED6-E1E463B4E6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08103" y="240912"/>
            <a:ext cx="2023830" cy="276520"/>
          </a:xfrm>
          <a:prstGeom prst="rect">
            <a:avLst/>
          </a:prstGeom>
        </p:spPr>
      </p:pic>
      <p:sp>
        <p:nvSpPr>
          <p:cNvPr id="2" name="日期占位符 1">
            <a:extLst>
              <a:ext uri="{FF2B5EF4-FFF2-40B4-BE49-F238E27FC236}">
                <a16:creationId xmlns:a16="http://schemas.microsoft.com/office/drawing/2014/main" id="{9B7CC5F3-3244-8DD0-A66C-96C1621CA7A1}"/>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756402E3-21FD-BDFA-3FBC-A187D20BF6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98AC81E-DFD1-0388-FCF2-34C0AD322BF9}"/>
              </a:ext>
            </a:extLst>
          </p:cNvPr>
          <p:cNvSpPr>
            <a:spLocks noGrp="1"/>
          </p:cNvSpPr>
          <p:nvPr>
            <p:ph type="sldNum" sz="quarter" idx="12"/>
          </p:nvPr>
        </p:nvSpPr>
        <p:spPr/>
        <p:txBody>
          <a:bodyPr/>
          <a:lstStyle/>
          <a:p>
            <a:fld id="{E4F05AE2-E521-4071-B027-062C254CFD7B}" type="slidenum">
              <a:rPr lang="zh-CN" altLang="en-US" smtClean="0"/>
              <a:t>‹#›</a:t>
            </a:fld>
            <a:endParaRPr lang="zh-CN" altLang="en-US"/>
          </a:p>
        </p:txBody>
      </p:sp>
    </p:spTree>
    <p:extLst>
      <p:ext uri="{BB962C8B-B14F-4D97-AF65-F5344CB8AC3E}">
        <p14:creationId xmlns:p14="http://schemas.microsoft.com/office/powerpoint/2010/main" val="5850929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_2">
    <p:bg>
      <p:bgPr>
        <a:solidFill>
          <a:schemeClr val="bg1"/>
        </a:solid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3BAB4A06-08C2-4C23-89B2-C98B3F8C7F75}"/>
              </a:ext>
            </a:extLst>
          </p:cNvPr>
          <p:cNvSpPr/>
          <p:nvPr userDrawn="1"/>
        </p:nvSpPr>
        <p:spPr>
          <a:xfrm>
            <a:off x="0" y="0"/>
            <a:ext cx="46841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10" name="图片 9">
            <a:extLst>
              <a:ext uri="{FF2B5EF4-FFF2-40B4-BE49-F238E27FC236}">
                <a16:creationId xmlns:a16="http://schemas.microsoft.com/office/drawing/2014/main" id="{C4AE99CB-B59A-4E21-A890-3A320C3F22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15558" y="93578"/>
            <a:ext cx="571188" cy="571188"/>
          </a:xfrm>
          <a:prstGeom prst="rect">
            <a:avLst/>
          </a:prstGeom>
        </p:spPr>
      </p:pic>
      <p:pic>
        <p:nvPicPr>
          <p:cNvPr id="11" name="图片 10">
            <a:extLst>
              <a:ext uri="{FF2B5EF4-FFF2-40B4-BE49-F238E27FC236}">
                <a16:creationId xmlns:a16="http://schemas.microsoft.com/office/drawing/2014/main" id="{2535E325-CC03-4A10-A96B-BEE106F834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608103" y="240912"/>
            <a:ext cx="2023830" cy="276520"/>
          </a:xfrm>
          <a:prstGeom prst="rect">
            <a:avLst/>
          </a:prstGeom>
        </p:spPr>
      </p:pic>
    </p:spTree>
    <p:extLst>
      <p:ext uri="{BB962C8B-B14F-4D97-AF65-F5344CB8AC3E}">
        <p14:creationId xmlns:p14="http://schemas.microsoft.com/office/powerpoint/2010/main" val="8438622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bg>
      <p:bgPr>
        <a:solidFill>
          <a:schemeClr val="bg1"/>
        </a:solidFill>
        <a:effectLst/>
      </p:bgPr>
    </p:bg>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60EC24C7-A0C0-4B33-8A17-49C5A5794F5D}"/>
              </a:ext>
            </a:extLst>
          </p:cNvPr>
          <p:cNvSpPr/>
          <p:nvPr userDrawn="1"/>
        </p:nvSpPr>
        <p:spPr>
          <a:xfrm>
            <a:off x="0" y="0"/>
            <a:ext cx="12192000" cy="6858000"/>
          </a:xfrm>
          <a:prstGeom prst="rect">
            <a:avLst/>
          </a:prstGeom>
          <a:gradFill flip="none" rotWithShape="1">
            <a:gsLst>
              <a:gs pos="0">
                <a:schemeClr val="accent1"/>
              </a:gs>
              <a:gs pos="100000">
                <a:schemeClr val="accent2">
                  <a:lumMod val="75000"/>
                </a:schemeClr>
              </a:gs>
            </a:gsLst>
            <a:lin ang="27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 name="组合 4">
            <a:extLst>
              <a:ext uri="{FF2B5EF4-FFF2-40B4-BE49-F238E27FC236}">
                <a16:creationId xmlns:a16="http://schemas.microsoft.com/office/drawing/2014/main" id="{9169061B-B437-4A41-8A82-9946D85760BD}"/>
              </a:ext>
            </a:extLst>
          </p:cNvPr>
          <p:cNvGrpSpPr/>
          <p:nvPr userDrawn="1"/>
        </p:nvGrpSpPr>
        <p:grpSpPr>
          <a:xfrm>
            <a:off x="731838" y="2196223"/>
            <a:ext cx="3125794" cy="1606508"/>
            <a:chOff x="3834754" y="2495699"/>
            <a:chExt cx="3125794" cy="1606508"/>
          </a:xfrm>
        </p:grpSpPr>
        <p:sp>
          <p:nvSpPr>
            <p:cNvPr id="8" name="文本框 7">
              <a:extLst>
                <a:ext uri="{FF2B5EF4-FFF2-40B4-BE49-F238E27FC236}">
                  <a16:creationId xmlns:a16="http://schemas.microsoft.com/office/drawing/2014/main" id="{25ABDEFE-D045-4665-A494-BC505B6C61A3}"/>
                </a:ext>
              </a:extLst>
            </p:cNvPr>
            <p:cNvSpPr txBox="1"/>
            <p:nvPr/>
          </p:nvSpPr>
          <p:spPr>
            <a:xfrm>
              <a:off x="3839501" y="2495699"/>
              <a:ext cx="3121047" cy="923330"/>
            </a:xfrm>
            <a:prstGeom prst="rect">
              <a:avLst/>
            </a:prstGeom>
            <a:noFill/>
          </p:spPr>
          <p:txBody>
            <a:bodyPr wrap="none" lIns="0" tIns="0" rIns="0" bIns="0" rtlCol="0">
              <a:noAutofit/>
            </a:bodyPr>
            <a:lstStyle/>
            <a:p>
              <a:r>
                <a:rPr lang="en-US" altLang="zh-CN" sz="6000" dirty="0">
                  <a:solidFill>
                    <a:schemeClr val="bg1"/>
                  </a:solidFill>
                </a:rPr>
                <a:t>THANKS</a:t>
              </a:r>
              <a:endParaRPr lang="zh-CN" altLang="en-US" sz="6000" dirty="0">
                <a:solidFill>
                  <a:schemeClr val="bg1"/>
                </a:solidFill>
              </a:endParaRPr>
            </a:p>
          </p:txBody>
        </p:sp>
        <p:grpSp>
          <p:nvGrpSpPr>
            <p:cNvPr id="9" name="组合 8">
              <a:extLst>
                <a:ext uri="{FF2B5EF4-FFF2-40B4-BE49-F238E27FC236}">
                  <a16:creationId xmlns:a16="http://schemas.microsoft.com/office/drawing/2014/main" id="{4157D52F-9360-4DC0-B583-6C3F191ADD88}"/>
                </a:ext>
              </a:extLst>
            </p:cNvPr>
            <p:cNvGrpSpPr/>
            <p:nvPr userDrawn="1"/>
          </p:nvGrpSpPr>
          <p:grpSpPr>
            <a:xfrm>
              <a:off x="3834754" y="3397344"/>
              <a:ext cx="1124118" cy="704863"/>
              <a:chOff x="2468044" y="3339787"/>
              <a:chExt cx="1124118" cy="704863"/>
            </a:xfrm>
          </p:grpSpPr>
          <p:sp>
            <p:nvSpPr>
              <p:cNvPr id="11" name="文本框 10">
                <a:extLst>
                  <a:ext uri="{FF2B5EF4-FFF2-40B4-BE49-F238E27FC236}">
                    <a16:creationId xmlns:a16="http://schemas.microsoft.com/office/drawing/2014/main" id="{78C6CFE5-7904-4BFA-8CAE-BF0A3AC6D376}"/>
                  </a:ext>
                </a:extLst>
              </p:cNvPr>
              <p:cNvSpPr txBox="1"/>
              <p:nvPr/>
            </p:nvSpPr>
            <p:spPr>
              <a:xfrm>
                <a:off x="2552710" y="3339787"/>
                <a:ext cx="1039452" cy="30777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200" dirty="0">
                    <a:solidFill>
                      <a:schemeClr val="bg1"/>
                    </a:solidFill>
                  </a:rPr>
                  <a:t>For Your Attention </a:t>
                </a:r>
                <a:endParaRPr lang="zh-CN" altLang="en-US" sz="2200" dirty="0">
                  <a:solidFill>
                    <a:schemeClr val="bg1"/>
                  </a:solidFill>
                </a:endParaRPr>
              </a:p>
            </p:txBody>
          </p:sp>
          <p:sp>
            <p:nvSpPr>
              <p:cNvPr id="12" name="文本框 11">
                <a:extLst>
                  <a:ext uri="{FF2B5EF4-FFF2-40B4-BE49-F238E27FC236}">
                    <a16:creationId xmlns:a16="http://schemas.microsoft.com/office/drawing/2014/main" id="{8D1E52D4-FA37-4BFF-93D6-6734531D01FB}"/>
                  </a:ext>
                </a:extLst>
              </p:cNvPr>
              <p:cNvSpPr txBox="1"/>
              <p:nvPr/>
            </p:nvSpPr>
            <p:spPr>
              <a:xfrm>
                <a:off x="2468044" y="3736873"/>
                <a:ext cx="1011495" cy="307777"/>
              </a:xfrm>
              <a:prstGeom prst="rect">
                <a:avLst/>
              </a:prstGeom>
              <a:noFill/>
            </p:spPr>
            <p:txBody>
              <a:bodyPr wrap="none" lIns="0" tIns="0" rIns="0" bIns="0" rtlCol="0">
                <a:noAutofit/>
              </a:bodyPr>
              <a:lstStyle/>
              <a:p>
                <a:endParaRPr lang="zh-CN" altLang="en-US" sz="2200" dirty="0">
                  <a:solidFill>
                    <a:schemeClr val="bg1"/>
                  </a:solidFill>
                </a:endParaRPr>
              </a:p>
            </p:txBody>
          </p:sp>
        </p:grpSp>
      </p:grpSp>
      <p:grpSp>
        <p:nvGrpSpPr>
          <p:cNvPr id="21" name="组合 20">
            <a:extLst>
              <a:ext uri="{FF2B5EF4-FFF2-40B4-BE49-F238E27FC236}">
                <a16:creationId xmlns:a16="http://schemas.microsoft.com/office/drawing/2014/main" id="{B8274DD1-C79A-4AC5-B392-A4900D81502B}"/>
              </a:ext>
            </a:extLst>
          </p:cNvPr>
          <p:cNvGrpSpPr/>
          <p:nvPr userDrawn="1"/>
        </p:nvGrpSpPr>
        <p:grpSpPr>
          <a:xfrm rot="20394303">
            <a:off x="3221945" y="-1575994"/>
            <a:ext cx="11439261" cy="11910951"/>
            <a:chOff x="3439566" y="1666270"/>
            <a:chExt cx="11439261" cy="11910951"/>
          </a:xfrm>
        </p:grpSpPr>
        <p:grpSp>
          <p:nvGrpSpPr>
            <p:cNvPr id="22" name="组合 21">
              <a:extLst>
                <a:ext uri="{FF2B5EF4-FFF2-40B4-BE49-F238E27FC236}">
                  <a16:creationId xmlns:a16="http://schemas.microsoft.com/office/drawing/2014/main" id="{23B3CDDB-B14C-42F2-A1F1-49B0792801F9}"/>
                </a:ext>
              </a:extLst>
            </p:cNvPr>
            <p:cNvGrpSpPr/>
            <p:nvPr/>
          </p:nvGrpSpPr>
          <p:grpSpPr>
            <a:xfrm rot="4029167">
              <a:off x="8779335" y="1665563"/>
              <a:ext cx="6098786" cy="6100199"/>
              <a:chOff x="18351500" y="3723568"/>
              <a:chExt cx="4878842" cy="4879972"/>
            </a:xfrm>
          </p:grpSpPr>
          <p:sp>
            <p:nvSpPr>
              <p:cNvPr id="26" name="Freeform 6">
                <a:extLst>
                  <a:ext uri="{FF2B5EF4-FFF2-40B4-BE49-F238E27FC236}">
                    <a16:creationId xmlns:a16="http://schemas.microsoft.com/office/drawing/2014/main" id="{26E67D38-75E0-4071-95F6-2AE5FDAF866A}"/>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7" name="Freeform 7">
                <a:extLst>
                  <a:ext uri="{FF2B5EF4-FFF2-40B4-BE49-F238E27FC236}">
                    <a16:creationId xmlns:a16="http://schemas.microsoft.com/office/drawing/2014/main" id="{5A2EBA7D-F88D-443E-AA35-69B8AB9B6520}"/>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3" name="组合 22">
              <a:extLst>
                <a:ext uri="{FF2B5EF4-FFF2-40B4-BE49-F238E27FC236}">
                  <a16:creationId xmlns:a16="http://schemas.microsoft.com/office/drawing/2014/main" id="{E3386FE9-1899-4359-9BFD-946DEFB6A584}"/>
                </a:ext>
              </a:extLst>
            </p:cNvPr>
            <p:cNvGrpSpPr/>
            <p:nvPr/>
          </p:nvGrpSpPr>
          <p:grpSpPr>
            <a:xfrm rot="14829167">
              <a:off x="3440583" y="4789517"/>
              <a:ext cx="8786687" cy="8788722"/>
              <a:chOff x="18351500" y="3723568"/>
              <a:chExt cx="4878842" cy="4879972"/>
            </a:xfrm>
          </p:grpSpPr>
          <p:sp>
            <p:nvSpPr>
              <p:cNvPr id="24" name="Freeform 6">
                <a:extLst>
                  <a:ext uri="{FF2B5EF4-FFF2-40B4-BE49-F238E27FC236}">
                    <a16:creationId xmlns:a16="http://schemas.microsoft.com/office/drawing/2014/main" id="{F24A2437-0A2C-45FB-9F89-DF6496635EC3}"/>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5" name="Freeform 7">
                <a:extLst>
                  <a:ext uri="{FF2B5EF4-FFF2-40B4-BE49-F238E27FC236}">
                    <a16:creationId xmlns:a16="http://schemas.microsoft.com/office/drawing/2014/main" id="{491B2948-B0A7-4C57-902F-1D49D22C7EC5}"/>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pic>
        <p:nvPicPr>
          <p:cNvPr id="13" name="图片 12">
            <a:extLst>
              <a:ext uri="{FF2B5EF4-FFF2-40B4-BE49-F238E27FC236}">
                <a16:creationId xmlns:a16="http://schemas.microsoft.com/office/drawing/2014/main" id="{0175AE10-CB56-4375-AAB6-BC23AA10B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558" y="93578"/>
            <a:ext cx="571188" cy="571188"/>
          </a:xfrm>
          <a:prstGeom prst="rect">
            <a:avLst/>
          </a:prstGeom>
        </p:spPr>
      </p:pic>
      <p:pic>
        <p:nvPicPr>
          <p:cNvPr id="29" name="图片 28">
            <a:extLst>
              <a:ext uri="{FF2B5EF4-FFF2-40B4-BE49-F238E27FC236}">
                <a16:creationId xmlns:a16="http://schemas.microsoft.com/office/drawing/2014/main" id="{20C7940B-2B12-432D-9282-0438ABB3F7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8103" y="182741"/>
            <a:ext cx="2023830" cy="392862"/>
          </a:xfrm>
          <a:prstGeom prst="rect">
            <a:avLst/>
          </a:prstGeom>
        </p:spPr>
      </p:pic>
    </p:spTree>
    <p:extLst>
      <p:ext uri="{BB962C8B-B14F-4D97-AF65-F5344CB8AC3E}">
        <p14:creationId xmlns:p14="http://schemas.microsoft.com/office/powerpoint/2010/main" val="15978803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B9B3896-319D-45EF-A996-F06C43596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149B380B-4756-4CAD-8741-32E82C5C1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16C9323-1CD7-4830-B0EE-DC83BF437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05AE2-E521-4071-B027-062C254CFD7B}" type="slidenum">
              <a:rPr lang="zh-CN" altLang="en-US" smtClean="0"/>
              <a:t>‹#›</a:t>
            </a:fld>
            <a:endParaRPr lang="zh-CN" altLang="en-US"/>
          </a:p>
        </p:txBody>
      </p:sp>
    </p:spTree>
    <p:extLst>
      <p:ext uri="{BB962C8B-B14F-4D97-AF65-F5344CB8AC3E}">
        <p14:creationId xmlns:p14="http://schemas.microsoft.com/office/powerpoint/2010/main" val="328430547"/>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653" r:id="rId3"/>
    <p:sldLayoutId id="2147483654" r:id="rId4"/>
    <p:sldLayoutId id="2147483655" r:id="rId5"/>
    <p:sldLayoutId id="2147483659" r:id="rId6"/>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userDrawn="1">
          <p15:clr>
            <a:srgbClr val="F26B43"/>
          </p15:clr>
        </p15:guide>
        <p15:guide id="2" orient="horz" pos="3968" userDrawn="1">
          <p15:clr>
            <a:srgbClr val="F26B43"/>
          </p15:clr>
        </p15:guide>
        <p15:guide id="3" pos="461" userDrawn="1">
          <p15:clr>
            <a:srgbClr val="F26B43"/>
          </p15:clr>
        </p15:guide>
        <p15:guide id="4" pos="721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32.GIF"/><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www.bilibili.com/video/BV1kL411j77e/?spm_id_from=333.788.recommend_more_video.0&amp;vd_source=a451d45cf9d6be5cc79778cc23637354"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EE9D8A43-B900-435B-A55F-C53A6E6F86AA}"/>
              </a:ext>
            </a:extLst>
          </p:cNvPr>
          <p:cNvSpPr txBox="1"/>
          <p:nvPr/>
        </p:nvSpPr>
        <p:spPr>
          <a:xfrm>
            <a:off x="715404" y="1444879"/>
            <a:ext cx="5155257" cy="1723998"/>
          </a:xfrm>
          <a:prstGeom prst="rect">
            <a:avLst/>
          </a:prstGeom>
          <a:noFill/>
        </p:spPr>
        <p:txBody>
          <a:bodyPr wrap="none" lIns="0" tIns="0" rIns="0" bIns="0" rtlCol="0">
            <a:noAutofit/>
          </a:bodyPr>
          <a:lstStyle/>
          <a:p>
            <a:pPr>
              <a:lnSpc>
                <a:spcPct val="120000"/>
              </a:lnSpc>
            </a:pPr>
            <a:r>
              <a:rPr lang="en-US" altLang="zh-CN" sz="5000" b="1" dirty="0">
                <a:solidFill>
                  <a:schemeClr val="bg1"/>
                </a:solidFill>
                <a:latin typeface="+mj-ea"/>
                <a:ea typeface="+mj-ea"/>
              </a:rPr>
              <a:t>MERFISH</a:t>
            </a:r>
            <a:r>
              <a:rPr lang="zh-CN" altLang="en-US" sz="5000" b="1" dirty="0">
                <a:solidFill>
                  <a:schemeClr val="bg1"/>
                </a:solidFill>
                <a:latin typeface="+mj-ea"/>
                <a:ea typeface="+mj-ea"/>
              </a:rPr>
              <a:t>细胞分割</a:t>
            </a:r>
            <a:endParaRPr lang="en-US" altLang="zh-CN" sz="5000" b="1" dirty="0">
              <a:solidFill>
                <a:schemeClr val="bg1"/>
              </a:solidFill>
              <a:latin typeface="+mj-ea"/>
              <a:ea typeface="+mj-ea"/>
            </a:endParaRPr>
          </a:p>
          <a:p>
            <a:pPr>
              <a:lnSpc>
                <a:spcPct val="120000"/>
              </a:lnSpc>
            </a:pPr>
            <a:r>
              <a:rPr lang="zh-CN" altLang="en-US" sz="5000" b="1" dirty="0">
                <a:solidFill>
                  <a:schemeClr val="bg1"/>
                </a:solidFill>
                <a:latin typeface="+mj-ea"/>
                <a:ea typeface="+mj-ea"/>
              </a:rPr>
              <a:t>算法的实现及优化</a:t>
            </a:r>
          </a:p>
        </p:txBody>
      </p:sp>
      <p:sp>
        <p:nvSpPr>
          <p:cNvPr id="25" name="文本框 24">
            <a:extLst>
              <a:ext uri="{FF2B5EF4-FFF2-40B4-BE49-F238E27FC236}">
                <a16:creationId xmlns:a16="http://schemas.microsoft.com/office/drawing/2014/main" id="{7003C73A-AE0E-4907-B435-63113721FE61}"/>
              </a:ext>
            </a:extLst>
          </p:cNvPr>
          <p:cNvSpPr txBox="1"/>
          <p:nvPr/>
        </p:nvSpPr>
        <p:spPr>
          <a:xfrm>
            <a:off x="715404" y="3504545"/>
            <a:ext cx="6007694" cy="1723998"/>
          </a:xfrm>
          <a:prstGeom prst="rect">
            <a:avLst/>
          </a:prstGeom>
          <a:noFill/>
        </p:spPr>
        <p:txBody>
          <a:bodyPr wrap="none" lIns="0" tIns="0" rIns="0" bIns="0" rtlCol="0">
            <a:noAutofit/>
          </a:bodyPr>
          <a:lstStyle/>
          <a:p>
            <a:r>
              <a:rPr lang="en-US" altLang="zh-CN" sz="2400" dirty="0">
                <a:solidFill>
                  <a:schemeClr val="bg1"/>
                </a:solidFill>
                <a:latin typeface="+mj-lt"/>
                <a:ea typeface="+mj-ea"/>
              </a:rPr>
              <a:t>Realization and Optimization of  algorithm</a:t>
            </a:r>
          </a:p>
          <a:p>
            <a:r>
              <a:rPr lang="en-US" altLang="zh-CN" sz="2400" dirty="0">
                <a:solidFill>
                  <a:schemeClr val="bg1"/>
                </a:solidFill>
                <a:latin typeface="+mj-lt"/>
                <a:ea typeface="+mj-ea"/>
              </a:rPr>
              <a:t>for cellular segmentation of MERFISH</a:t>
            </a:r>
          </a:p>
        </p:txBody>
      </p:sp>
      <p:sp>
        <p:nvSpPr>
          <p:cNvPr id="8" name="文本框 7">
            <a:extLst>
              <a:ext uri="{FF2B5EF4-FFF2-40B4-BE49-F238E27FC236}">
                <a16:creationId xmlns:a16="http://schemas.microsoft.com/office/drawing/2014/main" id="{337D7870-D322-42FA-9CDF-99EC4C386D91}"/>
              </a:ext>
            </a:extLst>
          </p:cNvPr>
          <p:cNvSpPr txBox="1"/>
          <p:nvPr/>
        </p:nvSpPr>
        <p:spPr>
          <a:xfrm>
            <a:off x="667903" y="5025278"/>
            <a:ext cx="480901" cy="270646"/>
          </a:xfrm>
          <a:prstGeom prst="rect">
            <a:avLst/>
          </a:prstGeom>
          <a:noFill/>
        </p:spPr>
        <p:txBody>
          <a:bodyPr wrap="none" lIns="0" tIns="0" rIns="0" bIns="0" rtlCol="0">
            <a:noAutofit/>
          </a:bodyPr>
          <a:lstStyle/>
          <a:p>
            <a:r>
              <a:rPr kumimoji="0" lang="zh-CN" altLang="en-US" b="1" i="0" u="none" strike="noStrike" kern="1200" cap="none" spc="0" normalizeH="0" baseline="0" noProof="0" dirty="0">
                <a:ln>
                  <a:noFill/>
                </a:ln>
                <a:solidFill>
                  <a:schemeClr val="bg1"/>
                </a:solidFill>
                <a:effectLst/>
                <a:uLnTx/>
                <a:uFillTx/>
                <a:latin typeface="+mn-ea"/>
                <a:cs typeface="+mn-cs"/>
              </a:rPr>
              <a:t>汇报</a:t>
            </a:r>
            <a:r>
              <a:rPr lang="zh-CN" altLang="en-US" b="1" dirty="0">
                <a:solidFill>
                  <a:schemeClr val="bg1"/>
                </a:solidFill>
                <a:latin typeface="+mn-ea"/>
              </a:rPr>
              <a:t>人</a:t>
            </a:r>
            <a:r>
              <a:rPr kumimoji="0" lang="zh-CN" altLang="en-US" sz="900" b="1" i="0" u="none" strike="noStrike" kern="1200" cap="none" spc="0" normalizeH="0" baseline="0" noProof="0" dirty="0">
                <a:ln>
                  <a:noFill/>
                </a:ln>
                <a:solidFill>
                  <a:schemeClr val="bg1"/>
                </a:solidFill>
                <a:effectLst/>
                <a:uLnTx/>
                <a:uFillTx/>
                <a:latin typeface="+mn-ea"/>
                <a:cs typeface="+mn-cs"/>
              </a:rPr>
              <a:t> </a:t>
            </a:r>
            <a:endParaRPr lang="zh-CN" altLang="en-US" sz="900" b="1" dirty="0">
              <a:solidFill>
                <a:schemeClr val="bg1"/>
              </a:solidFill>
              <a:latin typeface="+mn-ea"/>
            </a:endParaRPr>
          </a:p>
        </p:txBody>
      </p:sp>
      <p:sp>
        <p:nvSpPr>
          <p:cNvPr id="9" name="文本框 8">
            <a:extLst>
              <a:ext uri="{FF2B5EF4-FFF2-40B4-BE49-F238E27FC236}">
                <a16:creationId xmlns:a16="http://schemas.microsoft.com/office/drawing/2014/main" id="{8E38F7CA-00BC-4712-AF5F-B645E2752056}"/>
              </a:ext>
            </a:extLst>
          </p:cNvPr>
          <p:cNvSpPr txBox="1"/>
          <p:nvPr/>
        </p:nvSpPr>
        <p:spPr>
          <a:xfrm>
            <a:off x="667903" y="5512506"/>
            <a:ext cx="961802" cy="230832"/>
          </a:xfrm>
          <a:prstGeom prst="rect">
            <a:avLst/>
          </a:prstGeom>
          <a:noFill/>
        </p:spPr>
        <p:txBody>
          <a:bodyPr wrap="none" lIns="0" tIns="0" rIns="0" bIns="0" rtlCol="0">
            <a:noAutofit/>
          </a:bodyPr>
          <a:lstStyle/>
          <a:p>
            <a:r>
              <a:rPr lang="zh-CN" altLang="en-US" dirty="0">
                <a:solidFill>
                  <a:schemeClr val="bg1"/>
                </a:solidFill>
                <a:latin typeface="+mn-ea"/>
              </a:rPr>
              <a:t>李杨 </a:t>
            </a:r>
            <a:r>
              <a:rPr lang="en-US" altLang="zh-CN" dirty="0">
                <a:solidFill>
                  <a:schemeClr val="bg1"/>
                </a:solidFill>
                <a:latin typeface="+mn-ea"/>
              </a:rPr>
              <a:t>PB19000045</a:t>
            </a:r>
            <a:endParaRPr lang="zh-CN" altLang="en-US" dirty="0">
              <a:solidFill>
                <a:schemeClr val="bg1"/>
              </a:solidFill>
              <a:latin typeface="+mn-ea"/>
            </a:endParaRPr>
          </a:p>
        </p:txBody>
      </p:sp>
      <p:sp>
        <p:nvSpPr>
          <p:cNvPr id="20" name="文本框 19">
            <a:extLst>
              <a:ext uri="{FF2B5EF4-FFF2-40B4-BE49-F238E27FC236}">
                <a16:creationId xmlns:a16="http://schemas.microsoft.com/office/drawing/2014/main" id="{A6920181-50BE-4B79-AB50-B7F2D1845DDD}"/>
              </a:ext>
            </a:extLst>
          </p:cNvPr>
          <p:cNvSpPr txBox="1"/>
          <p:nvPr/>
        </p:nvSpPr>
        <p:spPr>
          <a:xfrm>
            <a:off x="684552" y="6266509"/>
            <a:ext cx="1510029" cy="230832"/>
          </a:xfrm>
          <a:prstGeom prst="rect">
            <a:avLst/>
          </a:prstGeom>
          <a:noFill/>
        </p:spPr>
        <p:txBody>
          <a:bodyPr wrap="none" lIns="0" tIns="0" rIns="0" bIns="0" rtlCol="0">
            <a:noAutofit/>
          </a:bodyPr>
          <a:lstStyle/>
          <a:p>
            <a:r>
              <a:rPr lang="en-US" altLang="zh-CN" sz="1500" dirty="0">
                <a:solidFill>
                  <a:schemeClr val="bg1"/>
                </a:solidFill>
              </a:rPr>
              <a:t>2022·Jun 11th</a:t>
            </a:r>
            <a:endParaRPr lang="zh-CN" altLang="en-US" sz="1500" dirty="0">
              <a:solidFill>
                <a:schemeClr val="bg1"/>
              </a:solidFill>
            </a:endParaRPr>
          </a:p>
        </p:txBody>
      </p:sp>
      <p:grpSp>
        <p:nvGrpSpPr>
          <p:cNvPr id="60" name="组合 59">
            <a:extLst>
              <a:ext uri="{FF2B5EF4-FFF2-40B4-BE49-F238E27FC236}">
                <a16:creationId xmlns:a16="http://schemas.microsoft.com/office/drawing/2014/main" id="{D321C3A8-334E-421F-A86C-29CBC0016664}"/>
              </a:ext>
            </a:extLst>
          </p:cNvPr>
          <p:cNvGrpSpPr/>
          <p:nvPr/>
        </p:nvGrpSpPr>
        <p:grpSpPr>
          <a:xfrm rot="637793">
            <a:off x="6580803" y="-2343216"/>
            <a:ext cx="8786687" cy="13156983"/>
            <a:chOff x="14552960" y="-177472"/>
            <a:chExt cx="7029080" cy="10525183"/>
          </a:xfrm>
        </p:grpSpPr>
        <p:grpSp>
          <p:nvGrpSpPr>
            <p:cNvPr id="50" name="组合 49">
              <a:extLst>
                <a:ext uri="{FF2B5EF4-FFF2-40B4-BE49-F238E27FC236}">
                  <a16:creationId xmlns:a16="http://schemas.microsoft.com/office/drawing/2014/main" id="{81B7C703-83C6-4DC3-A285-8E76A83B400E}"/>
                </a:ext>
              </a:extLst>
            </p:cNvPr>
            <p:cNvGrpSpPr/>
            <p:nvPr/>
          </p:nvGrpSpPr>
          <p:grpSpPr>
            <a:xfrm rot="1495231">
              <a:off x="15166450" y="-177472"/>
              <a:ext cx="4878842" cy="4879972"/>
              <a:chOff x="18351500" y="3723568"/>
              <a:chExt cx="4878842" cy="4879972"/>
            </a:xfrm>
          </p:grpSpPr>
          <p:sp>
            <p:nvSpPr>
              <p:cNvPr id="55" name="Freeform 6">
                <a:extLst>
                  <a:ext uri="{FF2B5EF4-FFF2-40B4-BE49-F238E27FC236}">
                    <a16:creationId xmlns:a16="http://schemas.microsoft.com/office/drawing/2014/main" id="{07248394-7A9F-4C1B-881B-0F00AE5B0C7B}"/>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7">
                <a:extLst>
                  <a:ext uri="{FF2B5EF4-FFF2-40B4-BE49-F238E27FC236}">
                    <a16:creationId xmlns:a16="http://schemas.microsoft.com/office/drawing/2014/main" id="{F59D9FD8-D9A1-44B7-B8D4-AE0EEE7F407A}"/>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57" name="组合 56">
              <a:extLst>
                <a:ext uri="{FF2B5EF4-FFF2-40B4-BE49-F238E27FC236}">
                  <a16:creationId xmlns:a16="http://schemas.microsoft.com/office/drawing/2014/main" id="{095DD148-0353-4E90-99B1-8A65D16E8A05}"/>
                </a:ext>
              </a:extLst>
            </p:cNvPr>
            <p:cNvGrpSpPr/>
            <p:nvPr/>
          </p:nvGrpSpPr>
          <p:grpSpPr>
            <a:xfrm rot="12295231">
              <a:off x="14552960" y="3317003"/>
              <a:ext cx="7029080" cy="7030708"/>
              <a:chOff x="18351500" y="3723568"/>
              <a:chExt cx="4878842" cy="4879972"/>
            </a:xfrm>
          </p:grpSpPr>
          <p:sp>
            <p:nvSpPr>
              <p:cNvPr id="58" name="Freeform 6">
                <a:extLst>
                  <a:ext uri="{FF2B5EF4-FFF2-40B4-BE49-F238E27FC236}">
                    <a16:creationId xmlns:a16="http://schemas.microsoft.com/office/drawing/2014/main" id="{0FBBDC3F-45CC-4CC2-ACD3-A1B5E8C068FE}"/>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7">
                <a:extLst>
                  <a:ext uri="{FF2B5EF4-FFF2-40B4-BE49-F238E27FC236}">
                    <a16:creationId xmlns:a16="http://schemas.microsoft.com/office/drawing/2014/main" id="{4DF8B55E-A16E-4DD6-9279-18D220EA3ED2}"/>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7626680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45E1B52-8F8A-4B63-B529-AB1C1BCB03C6}"/>
              </a:ext>
            </a:extLst>
          </p:cNvPr>
          <p:cNvSpPr txBox="1"/>
          <p:nvPr/>
        </p:nvSpPr>
        <p:spPr>
          <a:xfrm>
            <a:off x="4010489" y="2754066"/>
            <a:ext cx="4103689" cy="615553"/>
          </a:xfrm>
          <a:prstGeom prst="rect">
            <a:avLst/>
          </a:prstGeom>
          <a:noFill/>
        </p:spPr>
        <p:txBody>
          <a:bodyPr wrap="none" lIns="0" tIns="0" rIns="0" bIns="0" rtlCol="0">
            <a:noAutofit/>
          </a:bodyPr>
          <a:lstStyle/>
          <a:p>
            <a:pPr algn="ctr"/>
            <a:r>
              <a:rPr lang="zh-CN" altLang="en-US" sz="4000" dirty="0">
                <a:solidFill>
                  <a:schemeClr val="accent1"/>
                </a:solidFill>
              </a:rPr>
              <a:t>研究方法及成果</a:t>
            </a:r>
          </a:p>
        </p:txBody>
      </p:sp>
      <p:sp>
        <p:nvSpPr>
          <p:cNvPr id="5" name="文本框 4">
            <a:extLst>
              <a:ext uri="{FF2B5EF4-FFF2-40B4-BE49-F238E27FC236}">
                <a16:creationId xmlns:a16="http://schemas.microsoft.com/office/drawing/2014/main" id="{4966A5EF-95F3-4869-8FBA-66AD616159F9}"/>
              </a:ext>
            </a:extLst>
          </p:cNvPr>
          <p:cNvSpPr txBox="1"/>
          <p:nvPr/>
        </p:nvSpPr>
        <p:spPr>
          <a:xfrm>
            <a:off x="4067785" y="3457789"/>
            <a:ext cx="4056431" cy="230832"/>
          </a:xfrm>
          <a:prstGeom prst="rect">
            <a:avLst/>
          </a:prstGeom>
          <a:noFill/>
        </p:spPr>
        <p:txBody>
          <a:bodyPr wrap="none" lIns="0" tIns="0" rIns="0" bIns="0" rtlCol="0">
            <a:noAutofit/>
          </a:bodyPr>
          <a:lstStyle/>
          <a:p>
            <a:pPr algn="ctr"/>
            <a:r>
              <a:rPr lang="en-US" altLang="zh-CN" sz="1500" dirty="0">
                <a:solidFill>
                  <a:schemeClr val="accent1"/>
                </a:solidFill>
              </a:rPr>
              <a:t>Research Methods and Application</a:t>
            </a:r>
          </a:p>
        </p:txBody>
      </p:sp>
      <p:sp>
        <p:nvSpPr>
          <p:cNvPr id="6" name="文本框 5">
            <a:extLst>
              <a:ext uri="{FF2B5EF4-FFF2-40B4-BE49-F238E27FC236}">
                <a16:creationId xmlns:a16="http://schemas.microsoft.com/office/drawing/2014/main" id="{14F68863-79B0-49A1-B394-CD0B5AB708B5}"/>
              </a:ext>
            </a:extLst>
          </p:cNvPr>
          <p:cNvSpPr txBox="1"/>
          <p:nvPr/>
        </p:nvSpPr>
        <p:spPr>
          <a:xfrm>
            <a:off x="5720898" y="2041451"/>
            <a:ext cx="750205" cy="538609"/>
          </a:xfrm>
          <a:prstGeom prst="rect">
            <a:avLst/>
          </a:prstGeom>
          <a:noFill/>
        </p:spPr>
        <p:txBody>
          <a:bodyPr wrap="none" lIns="0" tIns="0" rIns="0" bIns="0" rtlCol="0">
            <a:noAutofit/>
          </a:bodyPr>
          <a:lstStyle/>
          <a:p>
            <a:pPr algn="ctr"/>
            <a:r>
              <a:rPr lang="en-US" altLang="zh-CN" sz="4000" dirty="0">
                <a:solidFill>
                  <a:schemeClr val="accent1"/>
                </a:solidFill>
              </a:rPr>
              <a:t>#02</a:t>
            </a:r>
            <a:endParaRPr lang="zh-CN" altLang="en-US" sz="4000" dirty="0">
              <a:solidFill>
                <a:schemeClr val="accent1"/>
              </a:solidFill>
            </a:endParaRPr>
          </a:p>
        </p:txBody>
      </p:sp>
      <p:grpSp>
        <p:nvGrpSpPr>
          <p:cNvPr id="32" name="Group 10">
            <a:extLst>
              <a:ext uri="{FF2B5EF4-FFF2-40B4-BE49-F238E27FC236}">
                <a16:creationId xmlns:a16="http://schemas.microsoft.com/office/drawing/2014/main" id="{23072084-2D10-4487-B2CA-7A821F0B4E6E}"/>
              </a:ext>
            </a:extLst>
          </p:cNvPr>
          <p:cNvGrpSpPr>
            <a:grpSpLocks noChangeAspect="1"/>
          </p:cNvGrpSpPr>
          <p:nvPr/>
        </p:nvGrpSpPr>
        <p:grpSpPr bwMode="auto">
          <a:xfrm rot="18923445">
            <a:off x="3100272" y="1534089"/>
            <a:ext cx="922672" cy="922974"/>
            <a:chOff x="14101" y="4437"/>
            <a:chExt cx="3056" cy="3057"/>
          </a:xfrm>
        </p:grpSpPr>
        <p:sp>
          <p:nvSpPr>
            <p:cNvPr id="33" name="Freeform 11">
              <a:extLst>
                <a:ext uri="{FF2B5EF4-FFF2-40B4-BE49-F238E27FC236}">
                  <a16:creationId xmlns:a16="http://schemas.microsoft.com/office/drawing/2014/main" id="{89AE7FDD-9CBA-47C3-85AC-B3323825C751}"/>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4" name="Freeform 12">
              <a:extLst>
                <a:ext uri="{FF2B5EF4-FFF2-40B4-BE49-F238E27FC236}">
                  <a16:creationId xmlns:a16="http://schemas.microsoft.com/office/drawing/2014/main" id="{CB51DBEC-37D4-42E7-A37C-A2896447A0B2}"/>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5" name="组合 24">
            <a:extLst>
              <a:ext uri="{FF2B5EF4-FFF2-40B4-BE49-F238E27FC236}">
                <a16:creationId xmlns:a16="http://schemas.microsoft.com/office/drawing/2014/main" id="{757045D3-48C5-42E7-B00A-F5040669D441}"/>
              </a:ext>
            </a:extLst>
          </p:cNvPr>
          <p:cNvGrpSpPr/>
          <p:nvPr/>
        </p:nvGrpSpPr>
        <p:grpSpPr>
          <a:xfrm rot="18900000">
            <a:off x="7424365" y="-2902432"/>
            <a:ext cx="6098786" cy="6100199"/>
            <a:chOff x="18351500" y="3723568"/>
            <a:chExt cx="4878842" cy="4879972"/>
          </a:xfrm>
        </p:grpSpPr>
        <p:sp>
          <p:nvSpPr>
            <p:cNvPr id="30" name="Freeform 6">
              <a:extLst>
                <a:ext uri="{FF2B5EF4-FFF2-40B4-BE49-F238E27FC236}">
                  <a16:creationId xmlns:a16="http://schemas.microsoft.com/office/drawing/2014/main" id="{DEDE5FB0-E2D1-4200-B5CD-BA797690631E}"/>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1" name="Freeform 7">
              <a:extLst>
                <a:ext uri="{FF2B5EF4-FFF2-40B4-BE49-F238E27FC236}">
                  <a16:creationId xmlns:a16="http://schemas.microsoft.com/office/drawing/2014/main" id="{120D96EF-EC61-4557-AFCA-7BB90E4FABB2}"/>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6" name="组合 25">
            <a:extLst>
              <a:ext uri="{FF2B5EF4-FFF2-40B4-BE49-F238E27FC236}">
                <a16:creationId xmlns:a16="http://schemas.microsoft.com/office/drawing/2014/main" id="{EB975537-38D6-4A6B-9F7A-88AD70FEC2DE}"/>
              </a:ext>
            </a:extLst>
          </p:cNvPr>
          <p:cNvGrpSpPr/>
          <p:nvPr/>
        </p:nvGrpSpPr>
        <p:grpSpPr>
          <a:xfrm rot="8100000">
            <a:off x="6722596" y="2086183"/>
            <a:ext cx="8786687" cy="8788722"/>
            <a:chOff x="18351500" y="3723568"/>
            <a:chExt cx="4878842" cy="4879972"/>
          </a:xfrm>
        </p:grpSpPr>
        <p:sp>
          <p:nvSpPr>
            <p:cNvPr id="28" name="Freeform 6">
              <a:extLst>
                <a:ext uri="{FF2B5EF4-FFF2-40B4-BE49-F238E27FC236}">
                  <a16:creationId xmlns:a16="http://schemas.microsoft.com/office/drawing/2014/main" id="{6ADC9B79-990F-4765-A429-2DA0BD3708F6}"/>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9" name="Freeform 7">
              <a:extLst>
                <a:ext uri="{FF2B5EF4-FFF2-40B4-BE49-F238E27FC236}">
                  <a16:creationId xmlns:a16="http://schemas.microsoft.com/office/drawing/2014/main" id="{02736D78-E66C-42AD-9F75-2985EB3FC0A5}"/>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5" name="Group 10">
            <a:extLst>
              <a:ext uri="{FF2B5EF4-FFF2-40B4-BE49-F238E27FC236}">
                <a16:creationId xmlns:a16="http://schemas.microsoft.com/office/drawing/2014/main" id="{F71BE987-D2FB-4940-BD94-A890B2570665}"/>
              </a:ext>
            </a:extLst>
          </p:cNvPr>
          <p:cNvGrpSpPr>
            <a:grpSpLocks noChangeAspect="1"/>
          </p:cNvGrpSpPr>
          <p:nvPr/>
        </p:nvGrpSpPr>
        <p:grpSpPr bwMode="auto">
          <a:xfrm rot="8100000">
            <a:off x="10501205" y="2666453"/>
            <a:ext cx="4851400" cy="4852988"/>
            <a:chOff x="14101" y="4437"/>
            <a:chExt cx="3056" cy="3057"/>
          </a:xfrm>
        </p:grpSpPr>
        <p:sp>
          <p:nvSpPr>
            <p:cNvPr id="36" name="Freeform 11">
              <a:extLst>
                <a:ext uri="{FF2B5EF4-FFF2-40B4-BE49-F238E27FC236}">
                  <a16:creationId xmlns:a16="http://schemas.microsoft.com/office/drawing/2014/main" id="{D0A408BE-27A4-4383-AD06-6FD33AB3E980}"/>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7" name="Freeform 12">
              <a:extLst>
                <a:ext uri="{FF2B5EF4-FFF2-40B4-BE49-F238E27FC236}">
                  <a16:creationId xmlns:a16="http://schemas.microsoft.com/office/drawing/2014/main" id="{126DF892-3C1B-44ED-8EEA-8C93234956CD}"/>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8" name="组合 37">
            <a:extLst>
              <a:ext uri="{FF2B5EF4-FFF2-40B4-BE49-F238E27FC236}">
                <a16:creationId xmlns:a16="http://schemas.microsoft.com/office/drawing/2014/main" id="{7F863D10-AD19-47A2-9D65-E5C43FAD8DA4}"/>
              </a:ext>
            </a:extLst>
          </p:cNvPr>
          <p:cNvGrpSpPr/>
          <p:nvPr/>
        </p:nvGrpSpPr>
        <p:grpSpPr>
          <a:xfrm rot="18900000">
            <a:off x="-2098325" y="3005269"/>
            <a:ext cx="6098786" cy="6100199"/>
            <a:chOff x="18351500" y="3723568"/>
            <a:chExt cx="4878842" cy="4879972"/>
          </a:xfrm>
        </p:grpSpPr>
        <p:sp>
          <p:nvSpPr>
            <p:cNvPr id="39" name="Freeform 6">
              <a:extLst>
                <a:ext uri="{FF2B5EF4-FFF2-40B4-BE49-F238E27FC236}">
                  <a16:creationId xmlns:a16="http://schemas.microsoft.com/office/drawing/2014/main" id="{6CE927FF-6B05-465E-A5E1-FAF29EA473B2}"/>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40" name="Freeform 7">
              <a:extLst>
                <a:ext uri="{FF2B5EF4-FFF2-40B4-BE49-F238E27FC236}">
                  <a16:creationId xmlns:a16="http://schemas.microsoft.com/office/drawing/2014/main" id="{BC8E0D64-7BCE-4536-94C7-C24DCF077959}"/>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41" name="Group 10">
            <a:extLst>
              <a:ext uri="{FF2B5EF4-FFF2-40B4-BE49-F238E27FC236}">
                <a16:creationId xmlns:a16="http://schemas.microsoft.com/office/drawing/2014/main" id="{C959649D-4CBB-4BC5-83B5-A6B92862C6B5}"/>
              </a:ext>
            </a:extLst>
          </p:cNvPr>
          <p:cNvGrpSpPr>
            <a:grpSpLocks noChangeAspect="1"/>
          </p:cNvGrpSpPr>
          <p:nvPr/>
        </p:nvGrpSpPr>
        <p:grpSpPr bwMode="auto">
          <a:xfrm rot="18923445">
            <a:off x="2714211" y="1610357"/>
            <a:ext cx="1291038" cy="1291460"/>
            <a:chOff x="14101" y="4437"/>
            <a:chExt cx="3056" cy="3057"/>
          </a:xfrm>
        </p:grpSpPr>
        <p:sp>
          <p:nvSpPr>
            <p:cNvPr id="42" name="Freeform 11">
              <a:extLst>
                <a:ext uri="{FF2B5EF4-FFF2-40B4-BE49-F238E27FC236}">
                  <a16:creationId xmlns:a16="http://schemas.microsoft.com/office/drawing/2014/main" id="{6F4BE891-8F2C-45E1-8A09-14805142F785}"/>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43" name="Freeform 12">
              <a:extLst>
                <a:ext uri="{FF2B5EF4-FFF2-40B4-BE49-F238E27FC236}">
                  <a16:creationId xmlns:a16="http://schemas.microsoft.com/office/drawing/2014/main" id="{090673BC-8979-4D79-A0B9-689F295AC03A}"/>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Tree>
    <p:extLst>
      <p:ext uri="{BB962C8B-B14F-4D97-AF65-F5344CB8AC3E}">
        <p14:creationId xmlns:p14="http://schemas.microsoft.com/office/powerpoint/2010/main" val="39990534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757045D3-48C5-42E7-B00A-F5040669D441}"/>
              </a:ext>
            </a:extLst>
          </p:cNvPr>
          <p:cNvGrpSpPr/>
          <p:nvPr/>
        </p:nvGrpSpPr>
        <p:grpSpPr>
          <a:xfrm rot="18900000">
            <a:off x="7424365" y="-2902432"/>
            <a:ext cx="6098786" cy="6100199"/>
            <a:chOff x="18351500" y="3723568"/>
            <a:chExt cx="4878842" cy="4879972"/>
          </a:xfrm>
        </p:grpSpPr>
        <p:sp>
          <p:nvSpPr>
            <p:cNvPr id="30" name="Freeform 6">
              <a:extLst>
                <a:ext uri="{FF2B5EF4-FFF2-40B4-BE49-F238E27FC236}">
                  <a16:creationId xmlns:a16="http://schemas.microsoft.com/office/drawing/2014/main" id="{DEDE5FB0-E2D1-4200-B5CD-BA797690631E}"/>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1" name="Freeform 7">
              <a:extLst>
                <a:ext uri="{FF2B5EF4-FFF2-40B4-BE49-F238E27FC236}">
                  <a16:creationId xmlns:a16="http://schemas.microsoft.com/office/drawing/2014/main" id="{120D96EF-EC61-4557-AFCA-7BB90E4FABB2}"/>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6" name="组合 25">
            <a:extLst>
              <a:ext uri="{FF2B5EF4-FFF2-40B4-BE49-F238E27FC236}">
                <a16:creationId xmlns:a16="http://schemas.microsoft.com/office/drawing/2014/main" id="{EB975537-38D6-4A6B-9F7A-88AD70FEC2DE}"/>
              </a:ext>
            </a:extLst>
          </p:cNvPr>
          <p:cNvGrpSpPr/>
          <p:nvPr/>
        </p:nvGrpSpPr>
        <p:grpSpPr>
          <a:xfrm rot="8100000">
            <a:off x="6722596" y="2086183"/>
            <a:ext cx="8786687" cy="8788722"/>
            <a:chOff x="18351500" y="3723568"/>
            <a:chExt cx="4878842" cy="4879972"/>
          </a:xfrm>
        </p:grpSpPr>
        <p:sp>
          <p:nvSpPr>
            <p:cNvPr id="28" name="Freeform 6">
              <a:extLst>
                <a:ext uri="{FF2B5EF4-FFF2-40B4-BE49-F238E27FC236}">
                  <a16:creationId xmlns:a16="http://schemas.microsoft.com/office/drawing/2014/main" id="{6ADC9B79-990F-4765-A429-2DA0BD3708F6}"/>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9" name="Freeform 7">
              <a:extLst>
                <a:ext uri="{FF2B5EF4-FFF2-40B4-BE49-F238E27FC236}">
                  <a16:creationId xmlns:a16="http://schemas.microsoft.com/office/drawing/2014/main" id="{02736D78-E66C-42AD-9F75-2985EB3FC0A5}"/>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5" name="Group 10">
            <a:extLst>
              <a:ext uri="{FF2B5EF4-FFF2-40B4-BE49-F238E27FC236}">
                <a16:creationId xmlns:a16="http://schemas.microsoft.com/office/drawing/2014/main" id="{F71BE987-D2FB-4940-BD94-A890B2570665}"/>
              </a:ext>
            </a:extLst>
          </p:cNvPr>
          <p:cNvGrpSpPr>
            <a:grpSpLocks noChangeAspect="1"/>
          </p:cNvGrpSpPr>
          <p:nvPr/>
        </p:nvGrpSpPr>
        <p:grpSpPr bwMode="auto">
          <a:xfrm rot="8100000">
            <a:off x="10501205" y="2666453"/>
            <a:ext cx="4851400" cy="4852988"/>
            <a:chOff x="14101" y="4437"/>
            <a:chExt cx="3056" cy="3057"/>
          </a:xfrm>
        </p:grpSpPr>
        <p:sp>
          <p:nvSpPr>
            <p:cNvPr id="36" name="Freeform 11">
              <a:extLst>
                <a:ext uri="{FF2B5EF4-FFF2-40B4-BE49-F238E27FC236}">
                  <a16:creationId xmlns:a16="http://schemas.microsoft.com/office/drawing/2014/main" id="{D0A408BE-27A4-4383-AD06-6FD33AB3E980}"/>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7" name="Freeform 12">
              <a:extLst>
                <a:ext uri="{FF2B5EF4-FFF2-40B4-BE49-F238E27FC236}">
                  <a16:creationId xmlns:a16="http://schemas.microsoft.com/office/drawing/2014/main" id="{126DF892-3C1B-44ED-8EEA-8C93234956CD}"/>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8" name="组合 37">
            <a:extLst>
              <a:ext uri="{FF2B5EF4-FFF2-40B4-BE49-F238E27FC236}">
                <a16:creationId xmlns:a16="http://schemas.microsoft.com/office/drawing/2014/main" id="{7F863D10-AD19-47A2-9D65-E5C43FAD8DA4}"/>
              </a:ext>
            </a:extLst>
          </p:cNvPr>
          <p:cNvGrpSpPr/>
          <p:nvPr/>
        </p:nvGrpSpPr>
        <p:grpSpPr>
          <a:xfrm rot="18900000">
            <a:off x="-2098325" y="3005269"/>
            <a:ext cx="6098786" cy="6100199"/>
            <a:chOff x="18351500" y="3723568"/>
            <a:chExt cx="4878842" cy="4879972"/>
          </a:xfrm>
        </p:grpSpPr>
        <p:sp>
          <p:nvSpPr>
            <p:cNvPr id="39" name="Freeform 6">
              <a:extLst>
                <a:ext uri="{FF2B5EF4-FFF2-40B4-BE49-F238E27FC236}">
                  <a16:creationId xmlns:a16="http://schemas.microsoft.com/office/drawing/2014/main" id="{6CE927FF-6B05-465E-A5E1-FAF29EA473B2}"/>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40" name="Freeform 7">
              <a:extLst>
                <a:ext uri="{FF2B5EF4-FFF2-40B4-BE49-F238E27FC236}">
                  <a16:creationId xmlns:a16="http://schemas.microsoft.com/office/drawing/2014/main" id="{BC8E0D64-7BCE-4536-94C7-C24DCF077959}"/>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2" name="Rectangle 1">
            <a:extLst>
              <a:ext uri="{FF2B5EF4-FFF2-40B4-BE49-F238E27FC236}">
                <a16:creationId xmlns:a16="http://schemas.microsoft.com/office/drawing/2014/main" id="{C5A2730A-8F49-8267-3799-FB332A7A5447}"/>
              </a:ext>
            </a:extLst>
          </p:cNvPr>
          <p:cNvSpPr/>
          <p:nvPr/>
        </p:nvSpPr>
        <p:spPr>
          <a:xfrm>
            <a:off x="0" y="2278197"/>
            <a:ext cx="12215089" cy="15198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45E1B52-8F8A-4B63-B529-AB1C1BCB03C6}"/>
              </a:ext>
            </a:extLst>
          </p:cNvPr>
          <p:cNvSpPr txBox="1"/>
          <p:nvPr/>
        </p:nvSpPr>
        <p:spPr>
          <a:xfrm>
            <a:off x="3782742" y="2730360"/>
            <a:ext cx="4103689" cy="615553"/>
          </a:xfrm>
          <a:prstGeom prst="rect">
            <a:avLst/>
          </a:prstGeom>
          <a:noFill/>
        </p:spPr>
        <p:txBody>
          <a:bodyPr wrap="none" lIns="0" tIns="0" rIns="0" bIns="0" rtlCol="0">
            <a:noAutofit/>
          </a:bodyPr>
          <a:lstStyle/>
          <a:p>
            <a:pPr algn="ctr"/>
            <a:r>
              <a:rPr lang="zh-CN" altLang="en-US" sz="4000" dirty="0">
                <a:solidFill>
                  <a:schemeClr val="bg1"/>
                </a:solidFill>
              </a:rPr>
              <a:t>怎么来准确划分细胞边界？</a:t>
            </a:r>
          </a:p>
        </p:txBody>
      </p:sp>
    </p:spTree>
    <p:extLst>
      <p:ext uri="{BB962C8B-B14F-4D97-AF65-F5344CB8AC3E}">
        <p14:creationId xmlns:p14="http://schemas.microsoft.com/office/powerpoint/2010/main" val="33986398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94C7B0B-2748-433D-B1B6-B7AC40763589}"/>
              </a:ext>
            </a:extLst>
          </p:cNvPr>
          <p:cNvSpPr txBox="1"/>
          <p:nvPr/>
        </p:nvSpPr>
        <p:spPr>
          <a:xfrm>
            <a:off x="581670" y="1968196"/>
            <a:ext cx="1931619" cy="461665"/>
          </a:xfrm>
          <a:prstGeom prst="rect">
            <a:avLst/>
          </a:prstGeom>
          <a:noFill/>
        </p:spPr>
        <p:txBody>
          <a:bodyPr wrap="none" lIns="0" tIns="0" rIns="0" bIns="0" rtlCol="0">
            <a:noAutofit/>
          </a:bodyPr>
          <a:lstStyle/>
          <a:p>
            <a:r>
              <a:rPr lang="zh-CN" altLang="en-US" sz="3000" b="1" dirty="0">
                <a:solidFill>
                  <a:schemeClr val="bg1"/>
                </a:solidFill>
                <a:latin typeface="+mj-ea"/>
                <a:ea typeface="+mj-ea"/>
              </a:rPr>
              <a:t>划分荧光信号</a:t>
            </a:r>
            <a:r>
              <a:rPr lang="en-US" altLang="zh-CN" sz="3000" b="1" dirty="0">
                <a:solidFill>
                  <a:schemeClr val="bg1"/>
                </a:solidFill>
                <a:latin typeface="+mj-ea"/>
                <a:ea typeface="+mj-ea"/>
              </a:rPr>
              <a:t>-</a:t>
            </a:r>
            <a:r>
              <a:rPr lang="zh-CN" altLang="en-US" sz="3000" b="1" dirty="0">
                <a:solidFill>
                  <a:schemeClr val="bg1"/>
                </a:solidFill>
                <a:latin typeface="+mj-ea"/>
                <a:ea typeface="+mj-ea"/>
              </a:rPr>
              <a:t>细胞分割</a:t>
            </a:r>
          </a:p>
        </p:txBody>
      </p:sp>
      <p:grpSp>
        <p:nvGrpSpPr>
          <p:cNvPr id="3" name="组合 2">
            <a:extLst>
              <a:ext uri="{FF2B5EF4-FFF2-40B4-BE49-F238E27FC236}">
                <a16:creationId xmlns:a16="http://schemas.microsoft.com/office/drawing/2014/main" id="{D66605EF-7648-485B-AF0B-84E5DCA0C4E4}"/>
              </a:ext>
            </a:extLst>
          </p:cNvPr>
          <p:cNvGrpSpPr/>
          <p:nvPr/>
        </p:nvGrpSpPr>
        <p:grpSpPr>
          <a:xfrm>
            <a:off x="8865" y="1999177"/>
            <a:ext cx="425713" cy="442041"/>
            <a:chOff x="5823870" y="1767426"/>
            <a:chExt cx="425713" cy="442041"/>
          </a:xfrm>
        </p:grpSpPr>
        <p:grpSp>
          <p:nvGrpSpPr>
            <p:cNvPr id="4" name="Group 10">
              <a:extLst>
                <a:ext uri="{FF2B5EF4-FFF2-40B4-BE49-F238E27FC236}">
                  <a16:creationId xmlns:a16="http://schemas.microsoft.com/office/drawing/2014/main" id="{6A9AEFF7-42EB-491C-B54D-45CB455185C8}"/>
                </a:ext>
              </a:extLst>
            </p:cNvPr>
            <p:cNvGrpSpPr>
              <a:grpSpLocks noChangeAspect="1"/>
            </p:cNvGrpSpPr>
            <p:nvPr/>
          </p:nvGrpSpPr>
          <p:grpSpPr bwMode="auto">
            <a:xfrm rot="18923445">
              <a:off x="5963891" y="1767426"/>
              <a:ext cx="285692" cy="285786"/>
              <a:chOff x="14101" y="4437"/>
              <a:chExt cx="3056" cy="3057"/>
            </a:xfrm>
          </p:grpSpPr>
          <p:sp>
            <p:nvSpPr>
              <p:cNvPr id="8" name="Freeform 11">
                <a:extLst>
                  <a:ext uri="{FF2B5EF4-FFF2-40B4-BE49-F238E27FC236}">
                    <a16:creationId xmlns:a16="http://schemas.microsoft.com/office/drawing/2014/main" id="{F20CC700-4CFB-43E8-9772-BA0FFD5E981E}"/>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9" name="Freeform 12">
                <a:extLst>
                  <a:ext uri="{FF2B5EF4-FFF2-40B4-BE49-F238E27FC236}">
                    <a16:creationId xmlns:a16="http://schemas.microsoft.com/office/drawing/2014/main" id="{2B41A229-89A2-4234-B929-BE1726947059}"/>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5" name="Group 10">
              <a:extLst>
                <a:ext uri="{FF2B5EF4-FFF2-40B4-BE49-F238E27FC236}">
                  <a16:creationId xmlns:a16="http://schemas.microsoft.com/office/drawing/2014/main" id="{513CC5A4-BE76-4ED3-8CE9-646A0BA46641}"/>
                </a:ext>
              </a:extLst>
            </p:cNvPr>
            <p:cNvGrpSpPr>
              <a:grpSpLocks noChangeAspect="1"/>
            </p:cNvGrpSpPr>
            <p:nvPr/>
          </p:nvGrpSpPr>
          <p:grpSpPr bwMode="auto">
            <a:xfrm rot="18923445">
              <a:off x="5823870" y="1809585"/>
              <a:ext cx="399751" cy="399882"/>
              <a:chOff x="14101" y="4437"/>
              <a:chExt cx="3056" cy="3057"/>
            </a:xfrm>
          </p:grpSpPr>
          <p:sp>
            <p:nvSpPr>
              <p:cNvPr id="6" name="Freeform 11">
                <a:extLst>
                  <a:ext uri="{FF2B5EF4-FFF2-40B4-BE49-F238E27FC236}">
                    <a16:creationId xmlns:a16="http://schemas.microsoft.com/office/drawing/2014/main" id="{1086D096-AB2E-4290-B7C6-87D7D47BC312}"/>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bg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7" name="Freeform 12">
                <a:extLst>
                  <a:ext uri="{FF2B5EF4-FFF2-40B4-BE49-F238E27FC236}">
                    <a16:creationId xmlns:a16="http://schemas.microsoft.com/office/drawing/2014/main" id="{71219759-01EE-4542-8E28-F1E1C4E5570C}"/>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6" name="矩形: 圆角 15">
            <a:extLst>
              <a:ext uri="{FF2B5EF4-FFF2-40B4-BE49-F238E27FC236}">
                <a16:creationId xmlns:a16="http://schemas.microsoft.com/office/drawing/2014/main" id="{AA465E1E-7B87-4E87-B0F8-595A63326D9C}"/>
              </a:ext>
            </a:extLst>
          </p:cNvPr>
          <p:cNvSpPr/>
          <p:nvPr/>
        </p:nvSpPr>
        <p:spPr>
          <a:xfrm>
            <a:off x="5572365" y="1958570"/>
            <a:ext cx="2527226" cy="3229293"/>
          </a:xfrm>
          <a:prstGeom prst="roundRect">
            <a:avLst>
              <a:gd name="adj" fmla="val 7402"/>
            </a:avLst>
          </a:prstGeom>
          <a:gradFill>
            <a:gsLst>
              <a:gs pos="0">
                <a:schemeClr val="accent1"/>
              </a:gs>
              <a:gs pos="100000">
                <a:schemeClr val="accent2">
                  <a:lumMod val="75000"/>
                </a:schemeClr>
              </a:gs>
            </a:gsLst>
            <a:lin ang="2700000" scaled="1"/>
          </a:gradFill>
          <a:ln>
            <a:noFill/>
          </a:ln>
          <a:effectLst>
            <a:outerShdw blurRad="254000" algn="ct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矩形: 圆角 56">
            <a:extLst>
              <a:ext uri="{FF2B5EF4-FFF2-40B4-BE49-F238E27FC236}">
                <a16:creationId xmlns:a16="http://schemas.microsoft.com/office/drawing/2014/main" id="{92CA556E-24EE-49F9-A0B9-56BC74BC2D94}"/>
              </a:ext>
            </a:extLst>
          </p:cNvPr>
          <p:cNvSpPr/>
          <p:nvPr/>
        </p:nvSpPr>
        <p:spPr>
          <a:xfrm>
            <a:off x="8936390" y="1940026"/>
            <a:ext cx="2527226" cy="3229293"/>
          </a:xfrm>
          <a:prstGeom prst="roundRect">
            <a:avLst>
              <a:gd name="adj" fmla="val 7402"/>
            </a:avLst>
          </a:prstGeom>
          <a:gradFill>
            <a:gsLst>
              <a:gs pos="0">
                <a:schemeClr val="accent1"/>
              </a:gs>
              <a:gs pos="100000">
                <a:schemeClr val="accent2">
                  <a:lumMod val="75000"/>
                </a:schemeClr>
              </a:gs>
            </a:gsLst>
            <a:lin ang="2700000" scaled="1"/>
          </a:gradFill>
          <a:ln>
            <a:noFill/>
          </a:ln>
          <a:effectLst>
            <a:outerShdw blurRad="254000" algn="ct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文本框 59">
            <a:extLst>
              <a:ext uri="{FF2B5EF4-FFF2-40B4-BE49-F238E27FC236}">
                <a16:creationId xmlns:a16="http://schemas.microsoft.com/office/drawing/2014/main" id="{352121D8-C95B-4072-B84A-B0FBFDFF1341}"/>
              </a:ext>
            </a:extLst>
          </p:cNvPr>
          <p:cNvSpPr txBox="1"/>
          <p:nvPr/>
        </p:nvSpPr>
        <p:spPr>
          <a:xfrm>
            <a:off x="6325073" y="2859897"/>
            <a:ext cx="1036809" cy="353058"/>
          </a:xfrm>
          <a:prstGeom prst="rect">
            <a:avLst/>
          </a:prstGeom>
          <a:noFill/>
        </p:spPr>
        <p:txBody>
          <a:bodyPr wrap="none" lIns="0" tIns="0" rIns="0" bIns="0" rtlCol="0">
            <a:noAutofit/>
          </a:bodyPr>
          <a:lstStyle/>
          <a:p>
            <a:pPr algn="ctr"/>
            <a:r>
              <a:rPr lang="en-US" altLang="zh-CN" sz="2000" dirty="0">
                <a:solidFill>
                  <a:schemeClr val="bg1"/>
                </a:solidFill>
              </a:rPr>
              <a:t>Step·01</a:t>
            </a:r>
            <a:endParaRPr lang="zh-CN" altLang="en-US" sz="2000" dirty="0">
              <a:solidFill>
                <a:schemeClr val="bg1"/>
              </a:solidFill>
            </a:endParaRPr>
          </a:p>
        </p:txBody>
      </p:sp>
      <p:sp>
        <p:nvSpPr>
          <p:cNvPr id="61" name="文本框 60">
            <a:extLst>
              <a:ext uri="{FF2B5EF4-FFF2-40B4-BE49-F238E27FC236}">
                <a16:creationId xmlns:a16="http://schemas.microsoft.com/office/drawing/2014/main" id="{44C68E9E-EE75-4858-8438-D21C4F9DEBDF}"/>
              </a:ext>
            </a:extLst>
          </p:cNvPr>
          <p:cNvSpPr txBox="1"/>
          <p:nvPr/>
        </p:nvSpPr>
        <p:spPr>
          <a:xfrm>
            <a:off x="5672378" y="3573216"/>
            <a:ext cx="2327200" cy="2097947"/>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分别对三种最新的细胞分割工具进行复现及准确度比对</a:t>
            </a:r>
          </a:p>
        </p:txBody>
      </p:sp>
      <p:grpSp>
        <p:nvGrpSpPr>
          <p:cNvPr id="109" name="组合 108">
            <a:extLst>
              <a:ext uri="{FF2B5EF4-FFF2-40B4-BE49-F238E27FC236}">
                <a16:creationId xmlns:a16="http://schemas.microsoft.com/office/drawing/2014/main" id="{737EC13A-A355-46C5-88E5-9EC2AFA79F28}"/>
              </a:ext>
            </a:extLst>
          </p:cNvPr>
          <p:cNvGrpSpPr/>
          <p:nvPr/>
        </p:nvGrpSpPr>
        <p:grpSpPr>
          <a:xfrm>
            <a:off x="10065003" y="2337603"/>
            <a:ext cx="360000" cy="360000"/>
            <a:chOff x="4537910" y="1959522"/>
            <a:chExt cx="360000" cy="360000"/>
          </a:xfrm>
        </p:grpSpPr>
        <p:sp>
          <p:nvSpPr>
            <p:cNvPr id="78" name="任意多边形: 形状 77">
              <a:extLst>
                <a:ext uri="{FF2B5EF4-FFF2-40B4-BE49-F238E27FC236}">
                  <a16:creationId xmlns:a16="http://schemas.microsoft.com/office/drawing/2014/main" id="{27669E72-936A-4FD9-8BA8-FC1F9A341AAE}"/>
                </a:ext>
              </a:extLst>
            </p:cNvPr>
            <p:cNvSpPr/>
            <p:nvPr/>
          </p:nvSpPr>
          <p:spPr>
            <a:xfrm>
              <a:off x="4537910" y="1959522"/>
              <a:ext cx="360000" cy="360000"/>
            </a:xfrm>
            <a:custGeom>
              <a:avLst/>
              <a:gdLst>
                <a:gd name="connsiteX0" fmla="*/ 0 w 360000"/>
                <a:gd name="connsiteY0" fmla="*/ 0 h 360000"/>
                <a:gd name="connsiteX1" fmla="*/ 360000 w 360000"/>
                <a:gd name="connsiteY1" fmla="*/ 0 h 360000"/>
                <a:gd name="connsiteX2" fmla="*/ 360000 w 360000"/>
                <a:gd name="connsiteY2" fmla="*/ 360000 h 360000"/>
                <a:gd name="connsiteX3" fmla="*/ 0 w 360000"/>
                <a:gd name="connsiteY3" fmla="*/ 360000 h 360000"/>
              </a:gdLst>
              <a:ahLst/>
              <a:cxnLst>
                <a:cxn ang="0">
                  <a:pos x="connsiteX0" y="connsiteY0"/>
                </a:cxn>
                <a:cxn ang="0">
                  <a:pos x="connsiteX1" y="connsiteY1"/>
                </a:cxn>
                <a:cxn ang="0">
                  <a:pos x="connsiteX2" y="connsiteY2"/>
                </a:cxn>
                <a:cxn ang="0">
                  <a:pos x="connsiteX3" y="connsiteY3"/>
                </a:cxn>
              </a:cxnLst>
              <a:rect l="l" t="t" r="r" b="b"/>
              <a:pathLst>
                <a:path w="360000" h="360000">
                  <a:moveTo>
                    <a:pt x="0" y="0"/>
                  </a:moveTo>
                  <a:lnTo>
                    <a:pt x="360000" y="0"/>
                  </a:lnTo>
                  <a:lnTo>
                    <a:pt x="360000" y="360000"/>
                  </a:lnTo>
                  <a:lnTo>
                    <a:pt x="0" y="360000"/>
                  </a:lnTo>
                  <a:close/>
                </a:path>
              </a:pathLst>
            </a:custGeom>
            <a:solidFill>
              <a:srgbClr val="FFFFFF">
                <a:alpha val="1000"/>
              </a:srgbClr>
            </a:solidFill>
            <a:ln w="7342" cap="flat">
              <a:noFill/>
              <a:prstDash val="solid"/>
              <a:miter/>
            </a:ln>
          </p:spPr>
          <p:txBody>
            <a:bodyPr rtlCol="0" anchor="ctr">
              <a:noAutofit/>
            </a:bodyPr>
            <a:lstStyle/>
            <a:p>
              <a:endParaRPr lang="zh-CN" altLang="en-US"/>
            </a:p>
          </p:txBody>
        </p:sp>
        <p:sp>
          <p:nvSpPr>
            <p:cNvPr id="79" name="任意多边形: 形状 78">
              <a:extLst>
                <a:ext uri="{FF2B5EF4-FFF2-40B4-BE49-F238E27FC236}">
                  <a16:creationId xmlns:a16="http://schemas.microsoft.com/office/drawing/2014/main" id="{70854288-6667-49A4-8BAE-C47F3FC224B6}"/>
                </a:ext>
              </a:extLst>
            </p:cNvPr>
            <p:cNvSpPr/>
            <p:nvPr/>
          </p:nvSpPr>
          <p:spPr>
            <a:xfrm>
              <a:off x="4672910" y="1989522"/>
              <a:ext cx="90000" cy="149529"/>
            </a:xfrm>
            <a:custGeom>
              <a:avLst/>
              <a:gdLst>
                <a:gd name="connsiteX0" fmla="*/ 0 w 90000"/>
                <a:gd name="connsiteY0" fmla="*/ 149529 h 149529"/>
                <a:gd name="connsiteX1" fmla="*/ 0 w 90000"/>
                <a:gd name="connsiteY1" fmla="*/ 45000 h 149529"/>
                <a:gd name="connsiteX2" fmla="*/ 45000 w 90000"/>
                <a:gd name="connsiteY2" fmla="*/ 0 h 149529"/>
                <a:gd name="connsiteX3" fmla="*/ 90000 w 90000"/>
                <a:gd name="connsiteY3" fmla="*/ 45000 h 149529"/>
                <a:gd name="connsiteX4" fmla="*/ 90000 w 90000"/>
                <a:gd name="connsiteY4" fmla="*/ 60043 h 14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 h="149529">
                  <a:moveTo>
                    <a:pt x="0" y="149529"/>
                  </a:moveTo>
                  <a:lnTo>
                    <a:pt x="0" y="45000"/>
                  </a:lnTo>
                  <a:cubicBezTo>
                    <a:pt x="0" y="20147"/>
                    <a:pt x="20147" y="0"/>
                    <a:pt x="45000" y="0"/>
                  </a:cubicBezTo>
                  <a:cubicBezTo>
                    <a:pt x="69853" y="0"/>
                    <a:pt x="90000" y="20147"/>
                    <a:pt x="90000" y="45000"/>
                  </a:cubicBezTo>
                  <a:lnTo>
                    <a:pt x="90000" y="60043"/>
                  </a:lnTo>
                </a:path>
              </a:pathLst>
            </a:custGeom>
            <a:noFill/>
            <a:ln w="29369" cap="rnd">
              <a:solidFill>
                <a:schemeClr val="bg2"/>
              </a:solidFill>
              <a:prstDash val="solid"/>
              <a:miter/>
            </a:ln>
          </p:spPr>
          <p:txBody>
            <a:bodyPr rtlCol="0" anchor="ctr">
              <a:noAutofit/>
            </a:bodyPr>
            <a:lstStyle/>
            <a:p>
              <a:endParaRPr lang="zh-CN" altLang="en-US"/>
            </a:p>
          </p:txBody>
        </p:sp>
        <p:sp>
          <p:nvSpPr>
            <p:cNvPr id="80" name="任意多边形: 形状 79">
              <a:extLst>
                <a:ext uri="{FF2B5EF4-FFF2-40B4-BE49-F238E27FC236}">
                  <a16:creationId xmlns:a16="http://schemas.microsoft.com/office/drawing/2014/main" id="{913A3DCC-9E02-4CCD-A567-89B21FCD720A}"/>
                </a:ext>
              </a:extLst>
            </p:cNvPr>
            <p:cNvSpPr/>
            <p:nvPr/>
          </p:nvSpPr>
          <p:spPr>
            <a:xfrm>
              <a:off x="4672910" y="2139548"/>
              <a:ext cx="90000" cy="149973"/>
            </a:xfrm>
            <a:custGeom>
              <a:avLst/>
              <a:gdLst>
                <a:gd name="connsiteX0" fmla="*/ 90000 w 90000"/>
                <a:gd name="connsiteY0" fmla="*/ 0 h 149973"/>
                <a:gd name="connsiteX1" fmla="*/ 90000 w 90000"/>
                <a:gd name="connsiteY1" fmla="*/ 104974 h 149973"/>
                <a:gd name="connsiteX2" fmla="*/ 45000 w 90000"/>
                <a:gd name="connsiteY2" fmla="*/ 149974 h 149973"/>
                <a:gd name="connsiteX3" fmla="*/ 0 w 90000"/>
                <a:gd name="connsiteY3" fmla="*/ 104974 h 149973"/>
                <a:gd name="connsiteX4" fmla="*/ 0 w 90000"/>
                <a:gd name="connsiteY4" fmla="*/ 89749 h 14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 h="149973">
                  <a:moveTo>
                    <a:pt x="90000" y="0"/>
                  </a:moveTo>
                  <a:lnTo>
                    <a:pt x="90000" y="104974"/>
                  </a:lnTo>
                  <a:cubicBezTo>
                    <a:pt x="90000" y="129827"/>
                    <a:pt x="69853" y="149974"/>
                    <a:pt x="45000" y="149974"/>
                  </a:cubicBezTo>
                  <a:cubicBezTo>
                    <a:pt x="20147" y="149974"/>
                    <a:pt x="0" y="129827"/>
                    <a:pt x="0" y="104974"/>
                  </a:cubicBezTo>
                  <a:lnTo>
                    <a:pt x="0" y="89749"/>
                  </a:lnTo>
                </a:path>
              </a:pathLst>
            </a:custGeom>
            <a:noFill/>
            <a:ln w="29369" cap="rnd">
              <a:solidFill>
                <a:schemeClr val="bg2"/>
              </a:solidFill>
              <a:prstDash val="solid"/>
              <a:miter/>
            </a:ln>
          </p:spPr>
          <p:txBody>
            <a:bodyPr rtlCol="0" anchor="ctr">
              <a:noAutofit/>
            </a:bodyPr>
            <a:lstStyle/>
            <a:p>
              <a:endParaRPr lang="zh-CN" altLang="en-US"/>
            </a:p>
          </p:txBody>
        </p:sp>
        <p:sp>
          <p:nvSpPr>
            <p:cNvPr id="81" name="任意多边形: 形状 80">
              <a:extLst>
                <a:ext uri="{FF2B5EF4-FFF2-40B4-BE49-F238E27FC236}">
                  <a16:creationId xmlns:a16="http://schemas.microsoft.com/office/drawing/2014/main" id="{80FD568F-8CB2-4213-A832-31FA99E460A7}"/>
                </a:ext>
              </a:extLst>
            </p:cNvPr>
            <p:cNvSpPr/>
            <p:nvPr/>
          </p:nvSpPr>
          <p:spPr>
            <a:xfrm>
              <a:off x="4567910" y="2094522"/>
              <a:ext cx="150000" cy="90000"/>
            </a:xfrm>
            <a:custGeom>
              <a:avLst/>
              <a:gdLst>
                <a:gd name="connsiteX0" fmla="*/ 150000 w 150000"/>
                <a:gd name="connsiteY0" fmla="*/ 90000 h 90000"/>
                <a:gd name="connsiteX1" fmla="*/ 44881 w 150000"/>
                <a:gd name="connsiteY1" fmla="*/ 90000 h 90000"/>
                <a:gd name="connsiteX2" fmla="*/ 0 w 150000"/>
                <a:gd name="connsiteY2" fmla="*/ 45000 h 90000"/>
                <a:gd name="connsiteX3" fmla="*/ 44881 w 150000"/>
                <a:gd name="connsiteY3" fmla="*/ 0 h 90000"/>
                <a:gd name="connsiteX4" fmla="*/ 59915 w 150000"/>
                <a:gd name="connsiteY4" fmla="*/ 0 h 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0" h="90000">
                  <a:moveTo>
                    <a:pt x="150000" y="90000"/>
                  </a:moveTo>
                  <a:lnTo>
                    <a:pt x="44881" y="90000"/>
                  </a:lnTo>
                  <a:cubicBezTo>
                    <a:pt x="20094" y="90000"/>
                    <a:pt x="0" y="69853"/>
                    <a:pt x="0" y="45000"/>
                  </a:cubicBezTo>
                  <a:cubicBezTo>
                    <a:pt x="0" y="20147"/>
                    <a:pt x="20094" y="0"/>
                    <a:pt x="44881" y="0"/>
                  </a:cubicBezTo>
                  <a:lnTo>
                    <a:pt x="59915" y="0"/>
                  </a:lnTo>
                </a:path>
              </a:pathLst>
            </a:custGeom>
            <a:noFill/>
            <a:ln w="29369" cap="rnd">
              <a:solidFill>
                <a:schemeClr val="bg2"/>
              </a:solidFill>
              <a:prstDash val="solid"/>
              <a:miter/>
            </a:ln>
          </p:spPr>
          <p:txBody>
            <a:bodyPr rtlCol="0" anchor="ctr">
              <a:noAutofit/>
            </a:bodyPr>
            <a:lstStyle/>
            <a:p>
              <a:endParaRPr lang="zh-CN" altLang="en-US"/>
            </a:p>
          </p:txBody>
        </p:sp>
        <p:sp>
          <p:nvSpPr>
            <p:cNvPr id="82" name="任意多边形: 形状 81">
              <a:extLst>
                <a:ext uri="{FF2B5EF4-FFF2-40B4-BE49-F238E27FC236}">
                  <a16:creationId xmlns:a16="http://schemas.microsoft.com/office/drawing/2014/main" id="{5A936F15-ADD5-447F-86FA-52E11D0160D8}"/>
                </a:ext>
              </a:extLst>
            </p:cNvPr>
            <p:cNvSpPr/>
            <p:nvPr/>
          </p:nvSpPr>
          <p:spPr>
            <a:xfrm>
              <a:off x="4717910" y="2094522"/>
              <a:ext cx="150000" cy="90000"/>
            </a:xfrm>
            <a:custGeom>
              <a:avLst/>
              <a:gdLst>
                <a:gd name="connsiteX0" fmla="*/ 0 w 150000"/>
                <a:gd name="connsiteY0" fmla="*/ 0 h 90000"/>
                <a:gd name="connsiteX1" fmla="*/ 104916 w 150000"/>
                <a:gd name="connsiteY1" fmla="*/ 0 h 90000"/>
                <a:gd name="connsiteX2" fmla="*/ 150000 w 150000"/>
                <a:gd name="connsiteY2" fmla="*/ 45000 h 90000"/>
                <a:gd name="connsiteX3" fmla="*/ 104916 w 150000"/>
                <a:gd name="connsiteY3" fmla="*/ 90000 h 90000"/>
                <a:gd name="connsiteX4" fmla="*/ 90497 w 150000"/>
                <a:gd name="connsiteY4" fmla="*/ 90000 h 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0" h="90000">
                  <a:moveTo>
                    <a:pt x="0" y="0"/>
                  </a:moveTo>
                  <a:lnTo>
                    <a:pt x="104916" y="0"/>
                  </a:lnTo>
                  <a:cubicBezTo>
                    <a:pt x="129815" y="0"/>
                    <a:pt x="150000" y="20147"/>
                    <a:pt x="150000" y="45000"/>
                  </a:cubicBezTo>
                  <a:cubicBezTo>
                    <a:pt x="150000" y="69853"/>
                    <a:pt x="129815" y="90000"/>
                    <a:pt x="104916" y="90000"/>
                  </a:cubicBezTo>
                  <a:lnTo>
                    <a:pt x="90497" y="90000"/>
                  </a:lnTo>
                </a:path>
              </a:pathLst>
            </a:custGeom>
            <a:noFill/>
            <a:ln w="29369" cap="rnd">
              <a:solidFill>
                <a:schemeClr val="bg2"/>
              </a:solidFill>
              <a:prstDash val="solid"/>
              <a:miter/>
            </a:ln>
          </p:spPr>
          <p:txBody>
            <a:bodyPr rtlCol="0" anchor="ctr">
              <a:noAutofit/>
            </a:bodyPr>
            <a:lstStyle/>
            <a:p>
              <a:endParaRPr lang="zh-CN" altLang="en-US"/>
            </a:p>
          </p:txBody>
        </p:sp>
      </p:grpSp>
      <p:grpSp>
        <p:nvGrpSpPr>
          <p:cNvPr id="108" name="组合 107">
            <a:extLst>
              <a:ext uri="{FF2B5EF4-FFF2-40B4-BE49-F238E27FC236}">
                <a16:creationId xmlns:a16="http://schemas.microsoft.com/office/drawing/2014/main" id="{A0196B02-4CFC-487B-A2BD-4C292E2DC5B1}"/>
              </a:ext>
            </a:extLst>
          </p:cNvPr>
          <p:cNvGrpSpPr/>
          <p:nvPr/>
        </p:nvGrpSpPr>
        <p:grpSpPr>
          <a:xfrm>
            <a:off x="6685978" y="2266629"/>
            <a:ext cx="300000" cy="285000"/>
            <a:chOff x="1911150" y="2008718"/>
            <a:chExt cx="300000" cy="285000"/>
          </a:xfrm>
        </p:grpSpPr>
        <p:sp>
          <p:nvSpPr>
            <p:cNvPr id="101" name="任意多边形: 形状 100">
              <a:extLst>
                <a:ext uri="{FF2B5EF4-FFF2-40B4-BE49-F238E27FC236}">
                  <a16:creationId xmlns:a16="http://schemas.microsoft.com/office/drawing/2014/main" id="{CCC68C7E-F612-4DEF-9DDE-E6A8D932C541}"/>
                </a:ext>
              </a:extLst>
            </p:cNvPr>
            <p:cNvSpPr/>
            <p:nvPr/>
          </p:nvSpPr>
          <p:spPr>
            <a:xfrm>
              <a:off x="1956150" y="2053718"/>
              <a:ext cx="210000" cy="240000"/>
            </a:xfrm>
            <a:custGeom>
              <a:avLst/>
              <a:gdLst>
                <a:gd name="connsiteX0" fmla="*/ 105000 w 210000"/>
                <a:gd name="connsiteY0" fmla="*/ 0 h 240000"/>
                <a:gd name="connsiteX1" fmla="*/ 210000 w 210000"/>
                <a:gd name="connsiteY1" fmla="*/ 60000 h 240000"/>
                <a:gd name="connsiteX2" fmla="*/ 210000 w 210000"/>
                <a:gd name="connsiteY2" fmla="*/ 180000 h 240000"/>
                <a:gd name="connsiteX3" fmla="*/ 105000 w 210000"/>
                <a:gd name="connsiteY3" fmla="*/ 240000 h 240000"/>
                <a:gd name="connsiteX4" fmla="*/ 0 w 210000"/>
                <a:gd name="connsiteY4" fmla="*/ 180000 h 240000"/>
                <a:gd name="connsiteX5" fmla="*/ 0 w 210000"/>
                <a:gd name="connsiteY5" fmla="*/ 60000 h 240000"/>
                <a:gd name="connsiteX6" fmla="*/ 105000 w 210000"/>
                <a:gd name="connsiteY6" fmla="*/ 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00" h="240000">
                  <a:moveTo>
                    <a:pt x="105000" y="0"/>
                  </a:moveTo>
                  <a:lnTo>
                    <a:pt x="210000" y="60000"/>
                  </a:lnTo>
                  <a:lnTo>
                    <a:pt x="210000" y="180000"/>
                  </a:lnTo>
                  <a:lnTo>
                    <a:pt x="105000" y="240000"/>
                  </a:lnTo>
                  <a:lnTo>
                    <a:pt x="0" y="180000"/>
                  </a:lnTo>
                  <a:lnTo>
                    <a:pt x="0" y="60000"/>
                  </a:lnTo>
                  <a:lnTo>
                    <a:pt x="105000" y="0"/>
                  </a:lnTo>
                  <a:close/>
                </a:path>
              </a:pathLst>
            </a:custGeom>
            <a:noFill/>
            <a:ln w="29369" cap="flat">
              <a:solidFill>
                <a:schemeClr val="bg2"/>
              </a:solidFill>
              <a:prstDash val="solid"/>
              <a:round/>
            </a:ln>
          </p:spPr>
          <p:txBody>
            <a:bodyPr rtlCol="0" anchor="ctr">
              <a:noAutofit/>
            </a:bodyPr>
            <a:lstStyle/>
            <a:p>
              <a:endParaRPr lang="zh-CN" altLang="en-US"/>
            </a:p>
          </p:txBody>
        </p:sp>
        <p:sp>
          <p:nvSpPr>
            <p:cNvPr id="102" name="任意多边形: 形状 101">
              <a:extLst>
                <a:ext uri="{FF2B5EF4-FFF2-40B4-BE49-F238E27FC236}">
                  <a16:creationId xmlns:a16="http://schemas.microsoft.com/office/drawing/2014/main" id="{AB50B7D1-08EA-4841-86C6-F6FDD30BC000}"/>
                </a:ext>
              </a:extLst>
            </p:cNvPr>
            <p:cNvSpPr/>
            <p:nvPr/>
          </p:nvSpPr>
          <p:spPr>
            <a:xfrm>
              <a:off x="2061150" y="2008718"/>
              <a:ext cx="7500" cy="45000"/>
            </a:xfrm>
            <a:custGeom>
              <a:avLst/>
              <a:gdLst>
                <a:gd name="connsiteX0" fmla="*/ 0 w 7500"/>
                <a:gd name="connsiteY0" fmla="*/ 0 h 45000"/>
                <a:gd name="connsiteX1" fmla="*/ 0 w 7500"/>
                <a:gd name="connsiteY1" fmla="*/ 45000 h 45000"/>
              </a:gdLst>
              <a:ahLst/>
              <a:cxnLst>
                <a:cxn ang="0">
                  <a:pos x="connsiteX0" y="connsiteY0"/>
                </a:cxn>
                <a:cxn ang="0">
                  <a:pos x="connsiteX1" y="connsiteY1"/>
                </a:cxn>
              </a:cxnLst>
              <a:rect l="l" t="t" r="r" b="b"/>
              <a:pathLst>
                <a:path w="7500" h="45000">
                  <a:moveTo>
                    <a:pt x="0" y="0"/>
                  </a:moveTo>
                  <a:lnTo>
                    <a:pt x="0" y="45000"/>
                  </a:lnTo>
                </a:path>
              </a:pathLst>
            </a:custGeom>
            <a:noFill/>
            <a:ln w="29369" cap="rnd">
              <a:solidFill>
                <a:schemeClr val="bg2"/>
              </a:solidFill>
              <a:prstDash val="solid"/>
              <a:round/>
            </a:ln>
          </p:spPr>
          <p:txBody>
            <a:bodyPr rtlCol="0" anchor="ctr">
              <a:noAutofit/>
            </a:bodyPr>
            <a:lstStyle/>
            <a:p>
              <a:endParaRPr lang="zh-CN" altLang="en-US"/>
            </a:p>
          </p:txBody>
        </p:sp>
        <p:sp>
          <p:nvSpPr>
            <p:cNvPr id="103" name="任意多边形: 形状 102">
              <a:extLst>
                <a:ext uri="{FF2B5EF4-FFF2-40B4-BE49-F238E27FC236}">
                  <a16:creationId xmlns:a16="http://schemas.microsoft.com/office/drawing/2014/main" id="{DF41535A-A5CB-42B1-935D-FCE87D7C6861}"/>
                </a:ext>
              </a:extLst>
            </p:cNvPr>
            <p:cNvSpPr/>
            <p:nvPr/>
          </p:nvSpPr>
          <p:spPr>
            <a:xfrm>
              <a:off x="1956150" y="2113718"/>
              <a:ext cx="210000" cy="60000"/>
            </a:xfrm>
            <a:custGeom>
              <a:avLst/>
              <a:gdLst>
                <a:gd name="connsiteX0" fmla="*/ 0 w 210000"/>
                <a:gd name="connsiteY0" fmla="*/ 0 h 60000"/>
                <a:gd name="connsiteX1" fmla="*/ 105000 w 210000"/>
                <a:gd name="connsiteY1" fmla="*/ 60000 h 60000"/>
                <a:gd name="connsiteX2" fmla="*/ 210000 w 210000"/>
                <a:gd name="connsiteY2" fmla="*/ 0 h 60000"/>
              </a:gdLst>
              <a:ahLst/>
              <a:cxnLst>
                <a:cxn ang="0">
                  <a:pos x="connsiteX0" y="connsiteY0"/>
                </a:cxn>
                <a:cxn ang="0">
                  <a:pos x="connsiteX1" y="connsiteY1"/>
                </a:cxn>
                <a:cxn ang="0">
                  <a:pos x="connsiteX2" y="connsiteY2"/>
                </a:cxn>
              </a:cxnLst>
              <a:rect l="l" t="t" r="r" b="b"/>
              <a:pathLst>
                <a:path w="210000" h="60000">
                  <a:moveTo>
                    <a:pt x="0" y="0"/>
                  </a:moveTo>
                  <a:lnTo>
                    <a:pt x="105000" y="60000"/>
                  </a:lnTo>
                  <a:lnTo>
                    <a:pt x="210000" y="0"/>
                  </a:lnTo>
                </a:path>
              </a:pathLst>
            </a:custGeom>
            <a:noFill/>
            <a:ln w="29369" cap="rnd">
              <a:solidFill>
                <a:schemeClr val="bg2"/>
              </a:solidFill>
              <a:prstDash val="solid"/>
              <a:round/>
            </a:ln>
          </p:spPr>
          <p:txBody>
            <a:bodyPr rtlCol="0" anchor="ctr">
              <a:noAutofit/>
            </a:bodyPr>
            <a:lstStyle/>
            <a:p>
              <a:endParaRPr lang="zh-CN" altLang="en-US" dirty="0"/>
            </a:p>
          </p:txBody>
        </p:sp>
        <p:sp>
          <p:nvSpPr>
            <p:cNvPr id="104" name="任意多边形: 形状 103">
              <a:extLst>
                <a:ext uri="{FF2B5EF4-FFF2-40B4-BE49-F238E27FC236}">
                  <a16:creationId xmlns:a16="http://schemas.microsoft.com/office/drawing/2014/main" id="{223C5CF1-00A8-4AEE-A114-622A0E0925EB}"/>
                </a:ext>
              </a:extLst>
            </p:cNvPr>
            <p:cNvSpPr/>
            <p:nvPr/>
          </p:nvSpPr>
          <p:spPr>
            <a:xfrm>
              <a:off x="2166150" y="2233718"/>
              <a:ext cx="45000" cy="22500"/>
            </a:xfrm>
            <a:custGeom>
              <a:avLst/>
              <a:gdLst>
                <a:gd name="connsiteX0" fmla="*/ 0 w 45000"/>
                <a:gd name="connsiteY0" fmla="*/ 0 h 22500"/>
                <a:gd name="connsiteX1" fmla="*/ 45000 w 45000"/>
                <a:gd name="connsiteY1" fmla="*/ 22500 h 22500"/>
              </a:gdLst>
              <a:ahLst/>
              <a:cxnLst>
                <a:cxn ang="0">
                  <a:pos x="connsiteX0" y="connsiteY0"/>
                </a:cxn>
                <a:cxn ang="0">
                  <a:pos x="connsiteX1" y="connsiteY1"/>
                </a:cxn>
              </a:cxnLst>
              <a:rect l="l" t="t" r="r" b="b"/>
              <a:pathLst>
                <a:path w="45000" h="22500">
                  <a:moveTo>
                    <a:pt x="0" y="0"/>
                  </a:moveTo>
                  <a:lnTo>
                    <a:pt x="45000" y="22500"/>
                  </a:lnTo>
                </a:path>
              </a:pathLst>
            </a:custGeom>
            <a:noFill/>
            <a:ln w="29369" cap="rnd">
              <a:solidFill>
                <a:schemeClr val="bg2"/>
              </a:solidFill>
              <a:prstDash val="solid"/>
              <a:round/>
            </a:ln>
          </p:spPr>
          <p:txBody>
            <a:bodyPr rtlCol="0" anchor="ctr">
              <a:noAutofit/>
            </a:bodyPr>
            <a:lstStyle/>
            <a:p>
              <a:endParaRPr lang="zh-CN" altLang="en-US"/>
            </a:p>
          </p:txBody>
        </p:sp>
        <p:sp>
          <p:nvSpPr>
            <p:cNvPr id="105" name="任意多边形: 形状 104">
              <a:extLst>
                <a:ext uri="{FF2B5EF4-FFF2-40B4-BE49-F238E27FC236}">
                  <a16:creationId xmlns:a16="http://schemas.microsoft.com/office/drawing/2014/main" id="{BC962783-A096-4E9A-9045-F8EDC68DB26E}"/>
                </a:ext>
              </a:extLst>
            </p:cNvPr>
            <p:cNvSpPr/>
            <p:nvPr/>
          </p:nvSpPr>
          <p:spPr>
            <a:xfrm>
              <a:off x="1911150" y="2233718"/>
              <a:ext cx="45000" cy="22500"/>
            </a:xfrm>
            <a:custGeom>
              <a:avLst/>
              <a:gdLst>
                <a:gd name="connsiteX0" fmla="*/ 0 w 45000"/>
                <a:gd name="connsiteY0" fmla="*/ 22500 h 22500"/>
                <a:gd name="connsiteX1" fmla="*/ 45000 w 45000"/>
                <a:gd name="connsiteY1" fmla="*/ 0 h 22500"/>
              </a:gdLst>
              <a:ahLst/>
              <a:cxnLst>
                <a:cxn ang="0">
                  <a:pos x="connsiteX0" y="connsiteY0"/>
                </a:cxn>
                <a:cxn ang="0">
                  <a:pos x="connsiteX1" y="connsiteY1"/>
                </a:cxn>
              </a:cxnLst>
              <a:rect l="l" t="t" r="r" b="b"/>
              <a:pathLst>
                <a:path w="45000" h="22500">
                  <a:moveTo>
                    <a:pt x="0" y="22500"/>
                  </a:moveTo>
                  <a:lnTo>
                    <a:pt x="45000" y="0"/>
                  </a:lnTo>
                </a:path>
              </a:pathLst>
            </a:custGeom>
            <a:noFill/>
            <a:ln w="29369" cap="rnd">
              <a:solidFill>
                <a:schemeClr val="bg2"/>
              </a:solidFill>
              <a:prstDash val="solid"/>
              <a:round/>
            </a:ln>
          </p:spPr>
          <p:txBody>
            <a:bodyPr rtlCol="0" anchor="ctr">
              <a:noAutofit/>
            </a:bodyPr>
            <a:lstStyle/>
            <a:p>
              <a:endParaRPr lang="zh-CN" altLang="en-US"/>
            </a:p>
          </p:txBody>
        </p:sp>
        <p:sp>
          <p:nvSpPr>
            <p:cNvPr id="106" name="任意多边形: 形状 105">
              <a:extLst>
                <a:ext uri="{FF2B5EF4-FFF2-40B4-BE49-F238E27FC236}">
                  <a16:creationId xmlns:a16="http://schemas.microsoft.com/office/drawing/2014/main" id="{69AC4103-8272-4D8A-BCC1-F6D5306D872E}"/>
                </a:ext>
              </a:extLst>
            </p:cNvPr>
            <p:cNvSpPr/>
            <p:nvPr/>
          </p:nvSpPr>
          <p:spPr>
            <a:xfrm>
              <a:off x="2061150" y="2173718"/>
              <a:ext cx="7500" cy="120000"/>
            </a:xfrm>
            <a:custGeom>
              <a:avLst/>
              <a:gdLst>
                <a:gd name="connsiteX0" fmla="*/ 0 w 7500"/>
                <a:gd name="connsiteY0" fmla="*/ 0 h 120000"/>
                <a:gd name="connsiteX1" fmla="*/ 0 w 7500"/>
                <a:gd name="connsiteY1" fmla="*/ 120000 h 120000"/>
              </a:gdLst>
              <a:ahLst/>
              <a:cxnLst>
                <a:cxn ang="0">
                  <a:pos x="connsiteX0" y="connsiteY0"/>
                </a:cxn>
                <a:cxn ang="0">
                  <a:pos x="connsiteX1" y="connsiteY1"/>
                </a:cxn>
              </a:cxnLst>
              <a:rect l="l" t="t" r="r" b="b"/>
              <a:pathLst>
                <a:path w="7500" h="120000">
                  <a:moveTo>
                    <a:pt x="0" y="0"/>
                  </a:moveTo>
                  <a:lnTo>
                    <a:pt x="0" y="120000"/>
                  </a:lnTo>
                </a:path>
              </a:pathLst>
            </a:custGeom>
            <a:noFill/>
            <a:ln w="29369" cap="rnd">
              <a:solidFill>
                <a:schemeClr val="bg2"/>
              </a:solidFill>
              <a:prstDash val="solid"/>
              <a:round/>
            </a:ln>
          </p:spPr>
          <p:txBody>
            <a:bodyPr rtlCol="0" anchor="ctr">
              <a:noAutofit/>
            </a:bodyPr>
            <a:lstStyle/>
            <a:p>
              <a:endParaRPr lang="zh-CN" altLang="en-US" dirty="0"/>
            </a:p>
          </p:txBody>
        </p:sp>
        <p:sp>
          <p:nvSpPr>
            <p:cNvPr id="107" name="任意多边形: 形状 106">
              <a:extLst>
                <a:ext uri="{FF2B5EF4-FFF2-40B4-BE49-F238E27FC236}">
                  <a16:creationId xmlns:a16="http://schemas.microsoft.com/office/drawing/2014/main" id="{26A831BA-0E36-4868-95F1-01E1DBAA7F83}"/>
                </a:ext>
              </a:extLst>
            </p:cNvPr>
            <p:cNvSpPr/>
            <p:nvPr/>
          </p:nvSpPr>
          <p:spPr>
            <a:xfrm>
              <a:off x="1956150" y="2083718"/>
              <a:ext cx="210000" cy="210000"/>
            </a:xfrm>
            <a:custGeom>
              <a:avLst/>
              <a:gdLst>
                <a:gd name="connsiteX0" fmla="*/ 157500 w 210000"/>
                <a:gd name="connsiteY0" fmla="*/ 0 h 210000"/>
                <a:gd name="connsiteX1" fmla="*/ 210000 w 210000"/>
                <a:gd name="connsiteY1" fmla="*/ 30000 h 210000"/>
                <a:gd name="connsiteX2" fmla="*/ 210000 w 210000"/>
                <a:gd name="connsiteY2" fmla="*/ 90000 h 210000"/>
                <a:gd name="connsiteX3" fmla="*/ 52500 w 210000"/>
                <a:gd name="connsiteY3" fmla="*/ 0 h 210000"/>
                <a:gd name="connsiteX4" fmla="*/ 0 w 210000"/>
                <a:gd name="connsiteY4" fmla="*/ 30000 h 210000"/>
                <a:gd name="connsiteX5" fmla="*/ 0 w 210000"/>
                <a:gd name="connsiteY5" fmla="*/ 90000 h 210000"/>
                <a:gd name="connsiteX6" fmla="*/ 52500 w 210000"/>
                <a:gd name="connsiteY6" fmla="*/ 180000 h 210000"/>
                <a:gd name="connsiteX7" fmla="*/ 105000 w 210000"/>
                <a:gd name="connsiteY7" fmla="*/ 210000 h 210000"/>
                <a:gd name="connsiteX8" fmla="*/ 157500 w 210000"/>
                <a:gd name="connsiteY8" fmla="*/ 180000 h 2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00" h="210000">
                  <a:moveTo>
                    <a:pt x="157500" y="0"/>
                  </a:moveTo>
                  <a:lnTo>
                    <a:pt x="210000" y="30000"/>
                  </a:lnTo>
                  <a:lnTo>
                    <a:pt x="210000" y="90000"/>
                  </a:lnTo>
                  <a:moveTo>
                    <a:pt x="52500" y="0"/>
                  </a:moveTo>
                  <a:lnTo>
                    <a:pt x="0" y="30000"/>
                  </a:lnTo>
                  <a:lnTo>
                    <a:pt x="0" y="90000"/>
                  </a:lnTo>
                  <a:moveTo>
                    <a:pt x="52500" y="180000"/>
                  </a:moveTo>
                  <a:lnTo>
                    <a:pt x="105000" y="210000"/>
                  </a:lnTo>
                  <a:lnTo>
                    <a:pt x="157500" y="180000"/>
                  </a:lnTo>
                </a:path>
              </a:pathLst>
            </a:custGeom>
            <a:noFill/>
            <a:ln w="29369" cap="flat">
              <a:solidFill>
                <a:schemeClr val="bg2"/>
              </a:solidFill>
              <a:prstDash val="solid"/>
              <a:round/>
            </a:ln>
          </p:spPr>
          <p:txBody>
            <a:bodyPr rtlCol="0" anchor="ctr">
              <a:noAutofit/>
            </a:bodyPr>
            <a:lstStyle/>
            <a:p>
              <a:endParaRPr lang="zh-CN" altLang="en-US"/>
            </a:p>
          </p:txBody>
        </p:sp>
      </p:grpSp>
      <p:sp>
        <p:nvSpPr>
          <p:cNvPr id="112" name="文本框 111">
            <a:extLst>
              <a:ext uri="{FF2B5EF4-FFF2-40B4-BE49-F238E27FC236}">
                <a16:creationId xmlns:a16="http://schemas.microsoft.com/office/drawing/2014/main" id="{394C6B94-18D6-44FC-823B-AC394D5CE288}"/>
              </a:ext>
            </a:extLst>
          </p:cNvPr>
          <p:cNvSpPr txBox="1"/>
          <p:nvPr/>
        </p:nvSpPr>
        <p:spPr>
          <a:xfrm>
            <a:off x="9762597" y="2923930"/>
            <a:ext cx="1054812" cy="359999"/>
          </a:xfrm>
          <a:prstGeom prst="rect">
            <a:avLst/>
          </a:prstGeom>
          <a:noFill/>
        </p:spPr>
        <p:txBody>
          <a:bodyPr wrap="none" lIns="0" tIns="0" rIns="0" bIns="0" rtlCol="0">
            <a:noAutofit/>
          </a:bodyPr>
          <a:lstStyle/>
          <a:p>
            <a:pPr algn="ctr"/>
            <a:r>
              <a:rPr lang="en-US" altLang="zh-CN" sz="2000" dirty="0">
                <a:solidFill>
                  <a:schemeClr val="bg1"/>
                </a:solidFill>
              </a:rPr>
              <a:t>Step·02</a:t>
            </a:r>
            <a:endParaRPr lang="zh-CN" altLang="en-US" sz="2000" dirty="0">
              <a:solidFill>
                <a:schemeClr val="bg1"/>
              </a:solidFill>
            </a:endParaRPr>
          </a:p>
        </p:txBody>
      </p:sp>
      <p:sp>
        <p:nvSpPr>
          <p:cNvPr id="113" name="文本框 112">
            <a:extLst>
              <a:ext uri="{FF2B5EF4-FFF2-40B4-BE49-F238E27FC236}">
                <a16:creationId xmlns:a16="http://schemas.microsoft.com/office/drawing/2014/main" id="{0273D441-5060-41FF-9026-E9C81462003C}"/>
              </a:ext>
            </a:extLst>
          </p:cNvPr>
          <p:cNvSpPr txBox="1"/>
          <p:nvPr/>
        </p:nvSpPr>
        <p:spPr>
          <a:xfrm>
            <a:off x="9036403" y="3611322"/>
            <a:ext cx="2327200" cy="2097947"/>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制作</a:t>
            </a:r>
            <a:r>
              <a:rPr lang="en-US" altLang="zh-CN" dirty="0">
                <a:solidFill>
                  <a:schemeClr val="bg1"/>
                </a:solidFill>
                <a:latin typeface="+mn-ea"/>
              </a:rPr>
              <a:t>pipeline</a:t>
            </a:r>
            <a:r>
              <a:rPr lang="zh-CN" altLang="en-US" dirty="0">
                <a:solidFill>
                  <a:schemeClr val="bg1"/>
                </a:solidFill>
                <a:latin typeface="+mn-ea"/>
              </a:rPr>
              <a:t>，以及调整参数</a:t>
            </a:r>
          </a:p>
        </p:txBody>
      </p:sp>
      <p:sp>
        <p:nvSpPr>
          <p:cNvPr id="62" name="文本框 61">
            <a:extLst>
              <a:ext uri="{FF2B5EF4-FFF2-40B4-BE49-F238E27FC236}">
                <a16:creationId xmlns:a16="http://schemas.microsoft.com/office/drawing/2014/main" id="{F01D8E7A-4B28-4879-A1C7-E6F8CE1F97C2}"/>
              </a:ext>
            </a:extLst>
          </p:cNvPr>
          <p:cNvSpPr txBox="1"/>
          <p:nvPr/>
        </p:nvSpPr>
        <p:spPr>
          <a:xfrm>
            <a:off x="816055" y="2344114"/>
            <a:ext cx="2561453" cy="4137966"/>
          </a:xfrm>
          <a:prstGeom prst="rect">
            <a:avLst/>
          </a:prstGeom>
          <a:noFill/>
        </p:spPr>
        <p:txBody>
          <a:bodyPr wrap="square" lIns="0" tIns="0" rIns="0" bIns="0" rtlCol="0">
            <a:noAutofit/>
          </a:bodyPr>
          <a:lstStyle/>
          <a:p>
            <a:pPr>
              <a:lnSpc>
                <a:spcPct val="125000"/>
              </a:lnSpc>
            </a:pPr>
            <a:r>
              <a:rPr lang="zh-CN" altLang="en-US" sz="2000" dirty="0">
                <a:solidFill>
                  <a:schemeClr val="bg1"/>
                </a:solidFill>
                <a:latin typeface="+mn-ea"/>
              </a:rPr>
              <a:t>   </a:t>
            </a:r>
            <a:endParaRPr lang="en-US" altLang="zh-CN" sz="2000" dirty="0">
              <a:solidFill>
                <a:schemeClr val="bg1"/>
              </a:solidFill>
              <a:latin typeface="+mn-ea"/>
            </a:endParaRPr>
          </a:p>
          <a:p>
            <a:pPr>
              <a:lnSpc>
                <a:spcPct val="125000"/>
              </a:lnSpc>
            </a:pPr>
            <a:endParaRPr lang="en-US" altLang="zh-CN" sz="2000" dirty="0">
              <a:solidFill>
                <a:schemeClr val="bg1"/>
              </a:solidFill>
              <a:latin typeface="+mn-ea"/>
            </a:endParaRPr>
          </a:p>
          <a:p>
            <a:pPr>
              <a:lnSpc>
                <a:spcPct val="125000"/>
              </a:lnSpc>
            </a:pPr>
            <a:r>
              <a:rPr lang="zh-CN" altLang="en-US" sz="2000" dirty="0">
                <a:solidFill>
                  <a:schemeClr val="bg1"/>
                </a:solidFill>
                <a:latin typeface="+mn-ea"/>
              </a:rPr>
              <a:t>选取三种基于深度学习的细胞算法，</a:t>
            </a:r>
            <a:endParaRPr lang="en-US" altLang="zh-CN" sz="2000" dirty="0">
              <a:solidFill>
                <a:schemeClr val="bg1"/>
              </a:solidFill>
              <a:latin typeface="+mn-ea"/>
            </a:endParaRPr>
          </a:p>
          <a:p>
            <a:pPr>
              <a:lnSpc>
                <a:spcPct val="125000"/>
              </a:lnSpc>
            </a:pPr>
            <a:endParaRPr lang="en-US" altLang="zh-CN" sz="2000" dirty="0">
              <a:solidFill>
                <a:schemeClr val="bg1"/>
              </a:solidFill>
              <a:latin typeface="+mn-ea"/>
            </a:endParaRPr>
          </a:p>
          <a:p>
            <a:pPr>
              <a:lnSpc>
                <a:spcPct val="125000"/>
              </a:lnSpc>
            </a:pPr>
            <a:r>
              <a:rPr lang="zh-CN" altLang="en-US" sz="2000" dirty="0">
                <a:solidFill>
                  <a:schemeClr val="bg1"/>
                </a:solidFill>
                <a:latin typeface="+mn-ea"/>
              </a:rPr>
              <a:t>对其分割效果进行比对，并且针对效果最好的工具开发简易分析流程及下游分析工具</a:t>
            </a:r>
          </a:p>
        </p:txBody>
      </p:sp>
      <p:grpSp>
        <p:nvGrpSpPr>
          <p:cNvPr id="10" name="Group 9">
            <a:extLst>
              <a:ext uri="{FF2B5EF4-FFF2-40B4-BE49-F238E27FC236}">
                <a16:creationId xmlns:a16="http://schemas.microsoft.com/office/drawing/2014/main" id="{3C11AABF-AD0D-9C59-90F2-7A8B78C28B49}"/>
              </a:ext>
            </a:extLst>
          </p:cNvPr>
          <p:cNvGrpSpPr/>
          <p:nvPr/>
        </p:nvGrpSpPr>
        <p:grpSpPr>
          <a:xfrm>
            <a:off x="453251" y="340792"/>
            <a:ext cx="4542170" cy="1084241"/>
            <a:chOff x="618470" y="1635673"/>
            <a:chExt cx="4373684" cy="2349305"/>
          </a:xfrm>
        </p:grpSpPr>
        <p:sp>
          <p:nvSpPr>
            <p:cNvPr id="39" name="Left Brace 38">
              <a:extLst>
                <a:ext uri="{FF2B5EF4-FFF2-40B4-BE49-F238E27FC236}">
                  <a16:creationId xmlns:a16="http://schemas.microsoft.com/office/drawing/2014/main" id="{E3252D57-D5A0-7C2C-8B14-60BD4FB0D032}"/>
                </a:ext>
              </a:extLst>
            </p:cNvPr>
            <p:cNvSpPr/>
            <p:nvPr/>
          </p:nvSpPr>
          <p:spPr>
            <a:xfrm>
              <a:off x="618470" y="1901057"/>
              <a:ext cx="123655" cy="2083919"/>
            </a:xfrm>
            <a:prstGeom prst="leftBrace">
              <a:avLst>
                <a:gd name="adj1" fmla="val 8333"/>
                <a:gd name="adj2" fmla="val 4897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0" name="TextBox 39">
              <a:extLst>
                <a:ext uri="{FF2B5EF4-FFF2-40B4-BE49-F238E27FC236}">
                  <a16:creationId xmlns:a16="http://schemas.microsoft.com/office/drawing/2014/main" id="{A47CF413-671F-B9C4-75A3-A74B45F83505}"/>
                </a:ext>
              </a:extLst>
            </p:cNvPr>
            <p:cNvSpPr txBox="1"/>
            <p:nvPr/>
          </p:nvSpPr>
          <p:spPr>
            <a:xfrm>
              <a:off x="1105797" y="1635673"/>
              <a:ext cx="3321675" cy="800259"/>
            </a:xfrm>
            <a:prstGeom prst="rect">
              <a:avLst/>
            </a:prstGeom>
            <a:noFill/>
          </p:spPr>
          <p:txBody>
            <a:bodyPr wrap="square" rtlCol="0">
              <a:spAutoFit/>
            </a:bodyPr>
            <a:lstStyle/>
            <a:p>
              <a:r>
                <a:rPr lang="zh-CN" altLang="en-US" u="sng" dirty="0">
                  <a:solidFill>
                    <a:schemeClr val="bg1"/>
                  </a:solidFill>
                  <a:highlight>
                    <a:srgbClr val="B8D6EE"/>
                  </a:highlight>
                </a:rPr>
                <a:t>准确的划分荧光信号到细胞</a:t>
              </a:r>
            </a:p>
          </p:txBody>
        </p:sp>
        <p:sp>
          <p:nvSpPr>
            <p:cNvPr id="41" name="TextBox 40">
              <a:extLst>
                <a:ext uri="{FF2B5EF4-FFF2-40B4-BE49-F238E27FC236}">
                  <a16:creationId xmlns:a16="http://schemas.microsoft.com/office/drawing/2014/main" id="{5250CC1B-4E6A-018B-5572-F3A30111479E}"/>
                </a:ext>
              </a:extLst>
            </p:cNvPr>
            <p:cNvSpPr txBox="1"/>
            <p:nvPr/>
          </p:nvSpPr>
          <p:spPr>
            <a:xfrm>
              <a:off x="1105797" y="3184719"/>
              <a:ext cx="3886357" cy="800259"/>
            </a:xfrm>
            <a:prstGeom prst="rect">
              <a:avLst/>
            </a:prstGeom>
            <a:noFill/>
          </p:spPr>
          <p:txBody>
            <a:bodyPr wrap="square" rtlCol="0">
              <a:spAutoFit/>
            </a:bodyPr>
            <a:lstStyle/>
            <a:p>
              <a:endParaRPr lang="zh-CN" altLang="en-US" dirty="0">
                <a:solidFill>
                  <a:schemeClr val="bg1"/>
                </a:solidFill>
              </a:endParaRPr>
            </a:p>
          </p:txBody>
        </p:sp>
      </p:grpSp>
      <p:sp>
        <p:nvSpPr>
          <p:cNvPr id="44" name="TextBox 43">
            <a:extLst>
              <a:ext uri="{FF2B5EF4-FFF2-40B4-BE49-F238E27FC236}">
                <a16:creationId xmlns:a16="http://schemas.microsoft.com/office/drawing/2014/main" id="{C2BD9FDE-9D78-1F2B-9C16-E6E55166B495}"/>
              </a:ext>
            </a:extLst>
          </p:cNvPr>
          <p:cNvSpPr txBox="1"/>
          <p:nvPr/>
        </p:nvSpPr>
        <p:spPr>
          <a:xfrm>
            <a:off x="928438" y="1207777"/>
            <a:ext cx="6096000" cy="369332"/>
          </a:xfrm>
          <a:prstGeom prst="rect">
            <a:avLst/>
          </a:prstGeom>
          <a:noFill/>
        </p:spPr>
        <p:txBody>
          <a:bodyPr wrap="square">
            <a:spAutoFit/>
          </a:bodyPr>
          <a:lstStyle/>
          <a:p>
            <a:r>
              <a:rPr lang="zh-CN" altLang="en-US" dirty="0">
                <a:solidFill>
                  <a:schemeClr val="bg1"/>
                </a:solidFill>
              </a:rPr>
              <a:t>同张切片，不同焦平面的联合分析</a:t>
            </a:r>
          </a:p>
        </p:txBody>
      </p:sp>
    </p:spTree>
    <p:extLst>
      <p:ext uri="{BB962C8B-B14F-4D97-AF65-F5344CB8AC3E}">
        <p14:creationId xmlns:p14="http://schemas.microsoft.com/office/powerpoint/2010/main" val="20785190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6609814-C65D-4B99-9BBC-46527E04CF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707"/>
          <a:stretch/>
        </p:blipFill>
        <p:spPr bwMode="auto">
          <a:xfrm>
            <a:off x="366367" y="640457"/>
            <a:ext cx="4878399" cy="3709122"/>
          </a:xfrm>
          <a:prstGeom prst="rect">
            <a:avLst/>
          </a:prstGeom>
          <a:noFill/>
          <a:ln>
            <a:noFill/>
          </a:ln>
        </p:spPr>
      </p:pic>
      <p:sp>
        <p:nvSpPr>
          <p:cNvPr id="4" name="文本框 3">
            <a:extLst>
              <a:ext uri="{FF2B5EF4-FFF2-40B4-BE49-F238E27FC236}">
                <a16:creationId xmlns:a16="http://schemas.microsoft.com/office/drawing/2014/main" id="{E9EE53FC-86A8-48F1-8F1F-4AB4A219DFBD}"/>
              </a:ext>
            </a:extLst>
          </p:cNvPr>
          <p:cNvSpPr txBox="1"/>
          <p:nvPr/>
        </p:nvSpPr>
        <p:spPr>
          <a:xfrm>
            <a:off x="933886" y="267720"/>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三种最新方法的尝试</a:t>
            </a:r>
          </a:p>
        </p:txBody>
      </p:sp>
      <p:grpSp>
        <p:nvGrpSpPr>
          <p:cNvPr id="5" name="组合 4">
            <a:extLst>
              <a:ext uri="{FF2B5EF4-FFF2-40B4-BE49-F238E27FC236}">
                <a16:creationId xmlns:a16="http://schemas.microsoft.com/office/drawing/2014/main" id="{05EBD335-B302-4DF3-A1C8-6C33A0C132AF}"/>
              </a:ext>
            </a:extLst>
          </p:cNvPr>
          <p:cNvGrpSpPr/>
          <p:nvPr/>
        </p:nvGrpSpPr>
        <p:grpSpPr>
          <a:xfrm>
            <a:off x="3761374" y="287344"/>
            <a:ext cx="425713" cy="442041"/>
            <a:chOff x="5823870" y="1767426"/>
            <a:chExt cx="425713" cy="442041"/>
          </a:xfrm>
        </p:grpSpPr>
        <p:grpSp>
          <p:nvGrpSpPr>
            <p:cNvPr id="6" name="Group 10">
              <a:extLst>
                <a:ext uri="{FF2B5EF4-FFF2-40B4-BE49-F238E27FC236}">
                  <a16:creationId xmlns:a16="http://schemas.microsoft.com/office/drawing/2014/main" id="{5595B526-C6BC-421E-A442-78329EE678FF}"/>
                </a:ext>
              </a:extLst>
            </p:cNvPr>
            <p:cNvGrpSpPr>
              <a:grpSpLocks noChangeAspect="1"/>
            </p:cNvGrpSpPr>
            <p:nvPr/>
          </p:nvGrpSpPr>
          <p:grpSpPr bwMode="auto">
            <a:xfrm rot="18923445">
              <a:off x="5963891" y="1767426"/>
              <a:ext cx="285692" cy="285786"/>
              <a:chOff x="14101" y="4437"/>
              <a:chExt cx="3056" cy="3057"/>
            </a:xfrm>
          </p:grpSpPr>
          <p:sp>
            <p:nvSpPr>
              <p:cNvPr id="10" name="Freeform 11">
                <a:extLst>
                  <a:ext uri="{FF2B5EF4-FFF2-40B4-BE49-F238E27FC236}">
                    <a16:creationId xmlns:a16="http://schemas.microsoft.com/office/drawing/2014/main" id="{46D707A8-E1DF-49E1-8194-159B7D4A66A4}"/>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1" name="Freeform 12">
                <a:extLst>
                  <a:ext uri="{FF2B5EF4-FFF2-40B4-BE49-F238E27FC236}">
                    <a16:creationId xmlns:a16="http://schemas.microsoft.com/office/drawing/2014/main" id="{2318B9E1-E853-4605-8825-D69F74569D5C}"/>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7" name="Group 10">
              <a:extLst>
                <a:ext uri="{FF2B5EF4-FFF2-40B4-BE49-F238E27FC236}">
                  <a16:creationId xmlns:a16="http://schemas.microsoft.com/office/drawing/2014/main" id="{A84375F9-032D-4362-90CD-5164E35BD33D}"/>
                </a:ext>
              </a:extLst>
            </p:cNvPr>
            <p:cNvGrpSpPr>
              <a:grpSpLocks noChangeAspect="1"/>
            </p:cNvGrpSpPr>
            <p:nvPr/>
          </p:nvGrpSpPr>
          <p:grpSpPr bwMode="auto">
            <a:xfrm rot="18923445">
              <a:off x="5823870" y="1809585"/>
              <a:ext cx="399751" cy="399882"/>
              <a:chOff x="14101" y="4437"/>
              <a:chExt cx="3056" cy="3057"/>
            </a:xfrm>
          </p:grpSpPr>
          <p:sp>
            <p:nvSpPr>
              <p:cNvPr id="8" name="Freeform 11">
                <a:extLst>
                  <a:ext uri="{FF2B5EF4-FFF2-40B4-BE49-F238E27FC236}">
                    <a16:creationId xmlns:a16="http://schemas.microsoft.com/office/drawing/2014/main" id="{5B135E37-1DF0-4B09-98A1-33CC7F2230B2}"/>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9" name="Freeform 12">
                <a:extLst>
                  <a:ext uri="{FF2B5EF4-FFF2-40B4-BE49-F238E27FC236}">
                    <a16:creationId xmlns:a16="http://schemas.microsoft.com/office/drawing/2014/main" id="{CADE84E0-AD63-49BE-BB89-3A56E55D467E}"/>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2" name="灯片编号占位符 11">
            <a:extLst>
              <a:ext uri="{FF2B5EF4-FFF2-40B4-BE49-F238E27FC236}">
                <a16:creationId xmlns:a16="http://schemas.microsoft.com/office/drawing/2014/main" id="{65A1944A-4448-79F5-E0EE-653A67CC5AB1}"/>
              </a:ext>
            </a:extLst>
          </p:cNvPr>
          <p:cNvSpPr>
            <a:spLocks noGrp="1"/>
          </p:cNvSpPr>
          <p:nvPr>
            <p:ph type="sldNum" sz="quarter" idx="12"/>
          </p:nvPr>
        </p:nvSpPr>
        <p:spPr/>
        <p:txBody>
          <a:bodyPr/>
          <a:lstStyle/>
          <a:p>
            <a:fld id="{E4F05AE2-E521-4071-B027-062C254CFD7B}" type="slidenum">
              <a:rPr lang="zh-CN" altLang="en-US" smtClean="0"/>
              <a:t>13</a:t>
            </a:fld>
            <a:endParaRPr lang="zh-CN" altLang="en-US"/>
          </a:p>
        </p:txBody>
      </p:sp>
      <p:pic>
        <p:nvPicPr>
          <p:cNvPr id="14" name="Picture 13">
            <a:extLst>
              <a:ext uri="{FF2B5EF4-FFF2-40B4-BE49-F238E27FC236}">
                <a16:creationId xmlns:a16="http://schemas.microsoft.com/office/drawing/2014/main" id="{ECAD1221-865A-E388-441A-B19273A0D222}"/>
              </a:ext>
            </a:extLst>
          </p:cNvPr>
          <p:cNvPicPr>
            <a:picLocks noChangeAspect="1"/>
          </p:cNvPicPr>
          <p:nvPr/>
        </p:nvPicPr>
        <p:blipFill>
          <a:blip r:embed="rId4"/>
          <a:stretch>
            <a:fillRect/>
          </a:stretch>
        </p:blipFill>
        <p:spPr>
          <a:xfrm>
            <a:off x="8457310" y="1439533"/>
            <a:ext cx="1035103" cy="463574"/>
          </a:xfrm>
          <a:prstGeom prst="rect">
            <a:avLst/>
          </a:prstGeom>
        </p:spPr>
      </p:pic>
      <p:pic>
        <p:nvPicPr>
          <p:cNvPr id="16" name="Picture 15">
            <a:extLst>
              <a:ext uri="{FF2B5EF4-FFF2-40B4-BE49-F238E27FC236}">
                <a16:creationId xmlns:a16="http://schemas.microsoft.com/office/drawing/2014/main" id="{DB5C52BB-0F07-C2BA-5A07-2BE81ABF0015}"/>
              </a:ext>
            </a:extLst>
          </p:cNvPr>
          <p:cNvPicPr>
            <a:picLocks noChangeAspect="1"/>
          </p:cNvPicPr>
          <p:nvPr/>
        </p:nvPicPr>
        <p:blipFill>
          <a:blip r:embed="rId5"/>
          <a:stretch>
            <a:fillRect/>
          </a:stretch>
        </p:blipFill>
        <p:spPr>
          <a:xfrm>
            <a:off x="8381108" y="3243269"/>
            <a:ext cx="1187511" cy="438173"/>
          </a:xfrm>
          <a:prstGeom prst="rect">
            <a:avLst/>
          </a:prstGeom>
        </p:spPr>
      </p:pic>
      <p:pic>
        <p:nvPicPr>
          <p:cNvPr id="17" name="Picture 16">
            <a:extLst>
              <a:ext uri="{FF2B5EF4-FFF2-40B4-BE49-F238E27FC236}">
                <a16:creationId xmlns:a16="http://schemas.microsoft.com/office/drawing/2014/main" id="{033CA658-C014-EC55-AD97-2C660C74EDAC}"/>
              </a:ext>
            </a:extLst>
          </p:cNvPr>
          <p:cNvPicPr>
            <a:picLocks noChangeAspect="1"/>
          </p:cNvPicPr>
          <p:nvPr/>
        </p:nvPicPr>
        <p:blipFill rotWithShape="1">
          <a:blip r:embed="rId6"/>
          <a:srcRect t="12549" b="27451"/>
          <a:stretch/>
        </p:blipFill>
        <p:spPr>
          <a:xfrm>
            <a:off x="8154653" y="5451444"/>
            <a:ext cx="1640419" cy="365126"/>
          </a:xfrm>
          <a:prstGeom prst="rect">
            <a:avLst/>
          </a:prstGeom>
        </p:spPr>
      </p:pic>
      <p:pic>
        <p:nvPicPr>
          <p:cNvPr id="20" name="图片 1">
            <a:extLst>
              <a:ext uri="{FF2B5EF4-FFF2-40B4-BE49-F238E27FC236}">
                <a16:creationId xmlns:a16="http://schemas.microsoft.com/office/drawing/2014/main" id="{051566F7-247B-007A-9BD8-B7DA54266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33" t="65206" r="47657" b="3144"/>
          <a:stretch/>
        </p:blipFill>
        <p:spPr bwMode="auto">
          <a:xfrm>
            <a:off x="870626" y="4609069"/>
            <a:ext cx="1994879" cy="1386051"/>
          </a:xfrm>
          <a:prstGeom prst="rect">
            <a:avLst/>
          </a:prstGeom>
          <a:noFill/>
          <a:ln>
            <a:noFill/>
          </a:ln>
        </p:spPr>
      </p:pic>
      <p:pic>
        <p:nvPicPr>
          <p:cNvPr id="21" name="图片 1">
            <a:extLst>
              <a:ext uri="{FF2B5EF4-FFF2-40B4-BE49-F238E27FC236}">
                <a16:creationId xmlns:a16="http://schemas.microsoft.com/office/drawing/2014/main" id="{CC40A73F-0D78-7E1B-043D-0CEB2E2DC9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681" r="89039" b="3550"/>
          <a:stretch/>
        </p:blipFill>
        <p:spPr bwMode="auto">
          <a:xfrm>
            <a:off x="273923" y="730548"/>
            <a:ext cx="534771" cy="5990927"/>
          </a:xfrm>
          <a:prstGeom prst="rect">
            <a:avLst/>
          </a:prstGeom>
          <a:noFill/>
          <a:ln>
            <a:noFill/>
          </a:ln>
        </p:spPr>
      </p:pic>
      <p:pic>
        <p:nvPicPr>
          <p:cNvPr id="23" name="Picture 22">
            <a:extLst>
              <a:ext uri="{FF2B5EF4-FFF2-40B4-BE49-F238E27FC236}">
                <a16:creationId xmlns:a16="http://schemas.microsoft.com/office/drawing/2014/main" id="{5DFF2066-2292-47B7-372B-E3D5A9EE2D93}"/>
              </a:ext>
            </a:extLst>
          </p:cNvPr>
          <p:cNvPicPr>
            <a:picLocks noChangeAspect="1"/>
          </p:cNvPicPr>
          <p:nvPr/>
        </p:nvPicPr>
        <p:blipFill>
          <a:blip r:embed="rId7"/>
          <a:stretch>
            <a:fillRect/>
          </a:stretch>
        </p:blipFill>
        <p:spPr>
          <a:xfrm>
            <a:off x="3124650" y="4609069"/>
            <a:ext cx="1842765" cy="1323566"/>
          </a:xfrm>
          <a:prstGeom prst="rect">
            <a:avLst/>
          </a:prstGeom>
        </p:spPr>
      </p:pic>
      <p:sp>
        <p:nvSpPr>
          <p:cNvPr id="24" name="Rectangle 23">
            <a:extLst>
              <a:ext uri="{FF2B5EF4-FFF2-40B4-BE49-F238E27FC236}">
                <a16:creationId xmlns:a16="http://schemas.microsoft.com/office/drawing/2014/main" id="{4B6C3309-5073-8D73-277D-68AC4B95D234}"/>
              </a:ext>
            </a:extLst>
          </p:cNvPr>
          <p:cNvSpPr/>
          <p:nvPr/>
        </p:nvSpPr>
        <p:spPr>
          <a:xfrm>
            <a:off x="808694" y="2446638"/>
            <a:ext cx="4319360" cy="284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a:extLst>
              <a:ext uri="{FF2B5EF4-FFF2-40B4-BE49-F238E27FC236}">
                <a16:creationId xmlns:a16="http://schemas.microsoft.com/office/drawing/2014/main" id="{FDC80F08-A30D-395B-C16D-061C1A3ABFE8}"/>
              </a:ext>
            </a:extLst>
          </p:cNvPr>
          <p:cNvSpPr txBox="1"/>
          <p:nvPr/>
        </p:nvSpPr>
        <p:spPr>
          <a:xfrm>
            <a:off x="1369724" y="6032877"/>
            <a:ext cx="4640636" cy="369332"/>
          </a:xfrm>
          <a:prstGeom prst="rect">
            <a:avLst/>
          </a:prstGeom>
          <a:noFill/>
        </p:spPr>
        <p:txBody>
          <a:bodyPr wrap="square" rtlCol="0">
            <a:spAutoFit/>
          </a:bodyPr>
          <a:lstStyle/>
          <a:p>
            <a:r>
              <a:rPr lang="zh-CN" altLang="en-US" dirty="0"/>
              <a:t>原始图片</a:t>
            </a:r>
            <a:r>
              <a:rPr lang="en-US" altLang="zh-CN" dirty="0"/>
              <a:t>	     </a:t>
            </a:r>
            <a:r>
              <a:rPr lang="zh-CN" altLang="en-US" dirty="0"/>
              <a:t>预测结果</a:t>
            </a:r>
          </a:p>
        </p:txBody>
      </p:sp>
      <p:sp>
        <p:nvSpPr>
          <p:cNvPr id="26" name="TextBox 25">
            <a:extLst>
              <a:ext uri="{FF2B5EF4-FFF2-40B4-BE49-F238E27FC236}">
                <a16:creationId xmlns:a16="http://schemas.microsoft.com/office/drawing/2014/main" id="{47AE22EC-E397-934E-2391-101ADA0031D7}"/>
              </a:ext>
            </a:extLst>
          </p:cNvPr>
          <p:cNvSpPr txBox="1"/>
          <p:nvPr/>
        </p:nvSpPr>
        <p:spPr>
          <a:xfrm>
            <a:off x="10313773" y="5280064"/>
            <a:ext cx="1878227" cy="707886"/>
          </a:xfrm>
          <a:prstGeom prst="rect">
            <a:avLst/>
          </a:prstGeom>
          <a:noFill/>
        </p:spPr>
        <p:txBody>
          <a:bodyPr wrap="square" rtlCol="0">
            <a:spAutoFit/>
          </a:bodyPr>
          <a:lstStyle/>
          <a:p>
            <a:r>
              <a:rPr lang="zh-CN" altLang="en-US" sz="4000" dirty="0"/>
              <a:t>√</a:t>
            </a:r>
          </a:p>
        </p:txBody>
      </p:sp>
      <p:sp>
        <p:nvSpPr>
          <p:cNvPr id="27" name="TextBox 26">
            <a:extLst>
              <a:ext uri="{FF2B5EF4-FFF2-40B4-BE49-F238E27FC236}">
                <a16:creationId xmlns:a16="http://schemas.microsoft.com/office/drawing/2014/main" id="{F702DC79-D6CF-0FCB-060A-C41988B33658}"/>
              </a:ext>
            </a:extLst>
          </p:cNvPr>
          <p:cNvSpPr txBox="1"/>
          <p:nvPr/>
        </p:nvSpPr>
        <p:spPr>
          <a:xfrm>
            <a:off x="10313773" y="3075057"/>
            <a:ext cx="1878226" cy="707886"/>
          </a:xfrm>
          <a:prstGeom prst="rect">
            <a:avLst/>
          </a:prstGeom>
          <a:noFill/>
        </p:spPr>
        <p:txBody>
          <a:bodyPr wrap="square" rtlCol="0">
            <a:spAutoFit/>
          </a:bodyPr>
          <a:lstStyle/>
          <a:p>
            <a:r>
              <a:rPr lang="zh-CN" altLang="en-US" sz="4000" dirty="0"/>
              <a:t>√</a:t>
            </a:r>
          </a:p>
        </p:txBody>
      </p:sp>
      <p:sp>
        <p:nvSpPr>
          <p:cNvPr id="29" name="TextBox 28">
            <a:extLst>
              <a:ext uri="{FF2B5EF4-FFF2-40B4-BE49-F238E27FC236}">
                <a16:creationId xmlns:a16="http://schemas.microsoft.com/office/drawing/2014/main" id="{820DC69F-AE41-413C-8BE7-351C0FF23071}"/>
              </a:ext>
            </a:extLst>
          </p:cNvPr>
          <p:cNvSpPr txBox="1"/>
          <p:nvPr/>
        </p:nvSpPr>
        <p:spPr>
          <a:xfrm>
            <a:off x="10270509" y="1317377"/>
            <a:ext cx="1083291" cy="707886"/>
          </a:xfrm>
          <a:prstGeom prst="rect">
            <a:avLst/>
          </a:prstGeom>
          <a:noFill/>
        </p:spPr>
        <p:txBody>
          <a:bodyPr wrap="square" rtlCol="0">
            <a:spAutoFit/>
          </a:bodyPr>
          <a:lstStyle/>
          <a:p>
            <a:r>
              <a:rPr lang="en-US" altLang="zh-CN" sz="4000" dirty="0"/>
              <a:t>×</a:t>
            </a:r>
            <a:endParaRPr lang="zh-CN" altLang="en-US" sz="4000" dirty="0"/>
          </a:p>
        </p:txBody>
      </p:sp>
      <p:sp>
        <p:nvSpPr>
          <p:cNvPr id="30" name="TextBox 29">
            <a:extLst>
              <a:ext uri="{FF2B5EF4-FFF2-40B4-BE49-F238E27FC236}">
                <a16:creationId xmlns:a16="http://schemas.microsoft.com/office/drawing/2014/main" id="{05723F96-DF0D-51BD-DC20-C270F6CC2BF6}"/>
              </a:ext>
            </a:extLst>
          </p:cNvPr>
          <p:cNvSpPr txBox="1"/>
          <p:nvPr/>
        </p:nvSpPr>
        <p:spPr>
          <a:xfrm>
            <a:off x="-36429" y="6452385"/>
            <a:ext cx="4243956" cy="369332"/>
          </a:xfrm>
          <a:prstGeom prst="rect">
            <a:avLst/>
          </a:prstGeom>
          <a:noFill/>
        </p:spPr>
        <p:txBody>
          <a:bodyPr wrap="square" rtlCol="0">
            <a:spAutoFit/>
          </a:bodyPr>
          <a:lstStyle/>
          <a:p>
            <a:r>
              <a:rPr lang="en-US" altLang="zh-CN" dirty="0"/>
              <a:t>With Li </a:t>
            </a:r>
            <a:r>
              <a:rPr lang="en-US" altLang="zh-CN" dirty="0" err="1"/>
              <a:t>Linzhe</a:t>
            </a:r>
            <a:r>
              <a:rPr lang="en-US" altLang="zh-CN" dirty="0"/>
              <a:t>, Wang </a:t>
            </a:r>
            <a:r>
              <a:rPr lang="en-US" altLang="zh-CN" dirty="0" err="1"/>
              <a:t>Rirui</a:t>
            </a:r>
            <a:endParaRPr lang="zh-CN" altLang="en-US" dirty="0"/>
          </a:p>
        </p:txBody>
      </p:sp>
    </p:spTree>
    <p:extLst>
      <p:ext uri="{BB962C8B-B14F-4D97-AF65-F5344CB8AC3E}">
        <p14:creationId xmlns:p14="http://schemas.microsoft.com/office/powerpoint/2010/main" val="22458762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2DF9B6D-4DF5-10BF-17BA-A0C360C5B922}"/>
              </a:ext>
            </a:extLst>
          </p:cNvPr>
          <p:cNvSpPr>
            <a:spLocks noGrp="1"/>
          </p:cNvSpPr>
          <p:nvPr>
            <p:ph type="sldNum" sz="quarter" idx="12"/>
          </p:nvPr>
        </p:nvSpPr>
        <p:spPr/>
        <p:txBody>
          <a:bodyPr/>
          <a:lstStyle/>
          <a:p>
            <a:fld id="{E4F05AE2-E521-4071-B027-062C254CFD7B}" type="slidenum">
              <a:rPr lang="zh-CN" altLang="en-US" smtClean="0"/>
              <a:t>14</a:t>
            </a:fld>
            <a:endParaRPr lang="zh-CN" altLang="en-US"/>
          </a:p>
        </p:txBody>
      </p:sp>
      <p:pic>
        <p:nvPicPr>
          <p:cNvPr id="3" name="图片 2">
            <a:extLst>
              <a:ext uri="{FF2B5EF4-FFF2-40B4-BE49-F238E27FC236}">
                <a16:creationId xmlns:a16="http://schemas.microsoft.com/office/drawing/2014/main" id="{F7B1C992-59C6-F038-7992-3921FEB88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69" y="751661"/>
            <a:ext cx="10044341" cy="4896404"/>
          </a:xfrm>
          <a:prstGeom prst="rect">
            <a:avLst/>
          </a:prstGeom>
        </p:spPr>
      </p:pic>
      <p:sp>
        <p:nvSpPr>
          <p:cNvPr id="4" name="文本框 3">
            <a:extLst>
              <a:ext uri="{FF2B5EF4-FFF2-40B4-BE49-F238E27FC236}">
                <a16:creationId xmlns:a16="http://schemas.microsoft.com/office/drawing/2014/main" id="{A2E25C96-0703-C1FF-7C31-5B88A9E94C00}"/>
              </a:ext>
            </a:extLst>
          </p:cNvPr>
          <p:cNvSpPr txBox="1"/>
          <p:nvPr/>
        </p:nvSpPr>
        <p:spPr>
          <a:xfrm>
            <a:off x="1215142" y="5695255"/>
            <a:ext cx="10733841" cy="677108"/>
          </a:xfrm>
          <a:prstGeom prst="rect">
            <a:avLst/>
          </a:prstGeom>
          <a:noFill/>
        </p:spPr>
        <p:txBody>
          <a:bodyPr wrap="square" rtlCol="0">
            <a:spAutoFit/>
          </a:bodyPr>
          <a:lstStyle/>
          <a:p>
            <a:r>
              <a:rPr lang="zh-CN" altLang="zh-CN" sz="2000" dirty="0">
                <a:solidFill>
                  <a:schemeClr val="accent1"/>
                </a:solidFill>
                <a:effectLst/>
                <a:ea typeface="等线" panose="02010600030101010101" pitchFamily="2" charset="-122"/>
                <a:cs typeface="Times New Roman" panose="02020603050405020304" pitchFamily="18" charset="0"/>
              </a:rPr>
              <a:t>在准确率，召回率，</a:t>
            </a:r>
            <a:r>
              <a:rPr lang="en-US" altLang="zh-CN" sz="2000" dirty="0">
                <a:solidFill>
                  <a:schemeClr val="accent1"/>
                </a:solidFill>
                <a:effectLst/>
                <a:ea typeface="等线" panose="02010600030101010101" pitchFamily="2" charset="-122"/>
                <a:cs typeface="Times New Roman" panose="02020603050405020304" pitchFamily="18" charset="0"/>
              </a:rPr>
              <a:t>f1</a:t>
            </a:r>
            <a:r>
              <a:rPr lang="zh-CN" altLang="zh-CN" sz="2000" dirty="0">
                <a:solidFill>
                  <a:schemeClr val="accent1"/>
                </a:solidFill>
                <a:effectLst/>
                <a:ea typeface="等线" panose="02010600030101010101" pitchFamily="2" charset="-122"/>
                <a:cs typeface="Times New Roman" panose="02020603050405020304" pitchFamily="18" charset="0"/>
              </a:rPr>
              <a:t>分数上，</a:t>
            </a:r>
            <a:r>
              <a:rPr lang="en-US" altLang="zh-CN" sz="2000" dirty="0" err="1">
                <a:solidFill>
                  <a:schemeClr val="accent1"/>
                </a:solidFill>
                <a:effectLst/>
                <a:ea typeface="等线" panose="02010600030101010101" pitchFamily="2" charset="-122"/>
                <a:cs typeface="Times New Roman" panose="02020603050405020304" pitchFamily="18" charset="0"/>
              </a:rPr>
              <a:t>DeepCell</a:t>
            </a:r>
            <a:r>
              <a:rPr lang="zh-CN" altLang="zh-CN" sz="2000" dirty="0">
                <a:solidFill>
                  <a:schemeClr val="accent1"/>
                </a:solidFill>
                <a:effectLst/>
                <a:ea typeface="等线" panose="02010600030101010101" pitchFamily="2" charset="-122"/>
                <a:cs typeface="Times New Roman" panose="02020603050405020304" pitchFamily="18" charset="0"/>
              </a:rPr>
              <a:t>都显著优</a:t>
            </a:r>
            <a:r>
              <a:rPr lang="zh-CN" altLang="en-US" sz="2000" dirty="0">
                <a:solidFill>
                  <a:schemeClr val="accent1"/>
                </a:solidFill>
                <a:effectLst/>
                <a:ea typeface="等线" panose="02010600030101010101" pitchFamily="2" charset="-122"/>
                <a:cs typeface="Times New Roman" panose="02020603050405020304" pitchFamily="18" charset="0"/>
              </a:rPr>
              <a:t>于</a:t>
            </a:r>
            <a:r>
              <a:rPr lang="en-US" altLang="zh-CN" sz="2000" dirty="0">
                <a:solidFill>
                  <a:schemeClr val="accent1"/>
                </a:solidFill>
                <a:effectLst/>
                <a:ea typeface="等线" panose="02010600030101010101" pitchFamily="2" charset="-122"/>
                <a:cs typeface="Times New Roman" panose="02020603050405020304" pitchFamily="18" charset="0"/>
              </a:rPr>
              <a:t>CellPose. </a:t>
            </a:r>
            <a:endParaRPr lang="zh-CN" altLang="en-US" sz="2000" dirty="0">
              <a:solidFill>
                <a:schemeClr val="accent1"/>
              </a:solidFill>
            </a:endParaRPr>
          </a:p>
          <a:p>
            <a:endParaRPr lang="zh-CN" altLang="en-US" dirty="0"/>
          </a:p>
        </p:txBody>
      </p:sp>
      <p:sp>
        <p:nvSpPr>
          <p:cNvPr id="5" name="文本框 4">
            <a:extLst>
              <a:ext uri="{FF2B5EF4-FFF2-40B4-BE49-F238E27FC236}">
                <a16:creationId xmlns:a16="http://schemas.microsoft.com/office/drawing/2014/main" id="{6B9866E5-27E7-7C0C-0413-7A87E960D1DF}"/>
              </a:ext>
            </a:extLst>
          </p:cNvPr>
          <p:cNvSpPr txBox="1"/>
          <p:nvPr/>
        </p:nvSpPr>
        <p:spPr>
          <a:xfrm>
            <a:off x="1215142" y="185546"/>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DeepCell vs CellPose</a:t>
            </a:r>
            <a:endParaRPr lang="zh-CN" altLang="en-US" sz="3000" b="1" dirty="0">
              <a:solidFill>
                <a:schemeClr val="accent1"/>
              </a:solidFill>
              <a:latin typeface="+mj-ea"/>
              <a:ea typeface="+mj-ea"/>
            </a:endParaRPr>
          </a:p>
        </p:txBody>
      </p:sp>
      <p:grpSp>
        <p:nvGrpSpPr>
          <p:cNvPr id="6" name="组合 5">
            <a:extLst>
              <a:ext uri="{FF2B5EF4-FFF2-40B4-BE49-F238E27FC236}">
                <a16:creationId xmlns:a16="http://schemas.microsoft.com/office/drawing/2014/main" id="{28216333-B233-1D06-6038-0D9FF4B8E1E9}"/>
              </a:ext>
            </a:extLst>
          </p:cNvPr>
          <p:cNvGrpSpPr/>
          <p:nvPr/>
        </p:nvGrpSpPr>
        <p:grpSpPr>
          <a:xfrm>
            <a:off x="4367647" y="216497"/>
            <a:ext cx="425713" cy="442041"/>
            <a:chOff x="5823870" y="1767426"/>
            <a:chExt cx="425713" cy="442041"/>
          </a:xfrm>
        </p:grpSpPr>
        <p:grpSp>
          <p:nvGrpSpPr>
            <p:cNvPr id="7" name="Group 10">
              <a:extLst>
                <a:ext uri="{FF2B5EF4-FFF2-40B4-BE49-F238E27FC236}">
                  <a16:creationId xmlns:a16="http://schemas.microsoft.com/office/drawing/2014/main" id="{E1AA1134-B56C-1961-1AC0-7BD1307FE450}"/>
                </a:ext>
              </a:extLst>
            </p:cNvPr>
            <p:cNvGrpSpPr>
              <a:grpSpLocks noChangeAspect="1"/>
            </p:cNvGrpSpPr>
            <p:nvPr/>
          </p:nvGrpSpPr>
          <p:grpSpPr bwMode="auto">
            <a:xfrm rot="18923445">
              <a:off x="5963891" y="1767426"/>
              <a:ext cx="285692" cy="285786"/>
              <a:chOff x="14101" y="4437"/>
              <a:chExt cx="3056" cy="3057"/>
            </a:xfrm>
          </p:grpSpPr>
          <p:sp>
            <p:nvSpPr>
              <p:cNvPr id="11" name="Freeform 11">
                <a:extLst>
                  <a:ext uri="{FF2B5EF4-FFF2-40B4-BE49-F238E27FC236}">
                    <a16:creationId xmlns:a16="http://schemas.microsoft.com/office/drawing/2014/main" id="{6EC02493-F3E5-F357-E456-46341C1EBFF3}"/>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2" name="Freeform 12">
                <a:extLst>
                  <a:ext uri="{FF2B5EF4-FFF2-40B4-BE49-F238E27FC236}">
                    <a16:creationId xmlns:a16="http://schemas.microsoft.com/office/drawing/2014/main" id="{59E877C1-01FA-C944-04F4-F5E3379D927A}"/>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8" name="Group 10">
              <a:extLst>
                <a:ext uri="{FF2B5EF4-FFF2-40B4-BE49-F238E27FC236}">
                  <a16:creationId xmlns:a16="http://schemas.microsoft.com/office/drawing/2014/main" id="{DFE76B53-0713-AE91-84ED-F994175F7643}"/>
                </a:ext>
              </a:extLst>
            </p:cNvPr>
            <p:cNvGrpSpPr>
              <a:grpSpLocks noChangeAspect="1"/>
            </p:cNvGrpSpPr>
            <p:nvPr/>
          </p:nvGrpSpPr>
          <p:grpSpPr bwMode="auto">
            <a:xfrm rot="18923445">
              <a:off x="5823870" y="1809585"/>
              <a:ext cx="399751" cy="399882"/>
              <a:chOff x="14101" y="4437"/>
              <a:chExt cx="3056" cy="3057"/>
            </a:xfrm>
          </p:grpSpPr>
          <p:sp>
            <p:nvSpPr>
              <p:cNvPr id="9" name="Freeform 11">
                <a:extLst>
                  <a:ext uri="{FF2B5EF4-FFF2-40B4-BE49-F238E27FC236}">
                    <a16:creationId xmlns:a16="http://schemas.microsoft.com/office/drawing/2014/main" id="{AFA40516-82D3-FD6A-186C-9C079CC11175}"/>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10" name="Freeform 12">
                <a:extLst>
                  <a:ext uri="{FF2B5EF4-FFF2-40B4-BE49-F238E27FC236}">
                    <a16:creationId xmlns:a16="http://schemas.microsoft.com/office/drawing/2014/main" id="{4FF41CC2-1391-7258-D4B3-446340CC5DA9}"/>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graphicFrame>
        <p:nvGraphicFramePr>
          <p:cNvPr id="13" name="表格 12">
            <a:extLst>
              <a:ext uri="{FF2B5EF4-FFF2-40B4-BE49-F238E27FC236}">
                <a16:creationId xmlns:a16="http://schemas.microsoft.com/office/drawing/2014/main" id="{BB0F22CF-CA9B-237B-6769-36119AD891CB}"/>
              </a:ext>
            </a:extLst>
          </p:cNvPr>
          <p:cNvGraphicFramePr>
            <a:graphicFrameLocks noGrp="1"/>
          </p:cNvGraphicFramePr>
          <p:nvPr/>
        </p:nvGraphicFramePr>
        <p:xfrm>
          <a:off x="7024611" y="3561585"/>
          <a:ext cx="4121184" cy="1619379"/>
        </p:xfrm>
        <a:graphic>
          <a:graphicData uri="http://schemas.openxmlformats.org/drawingml/2006/table">
            <a:tbl>
              <a:tblPr firstRow="1" firstCol="1" bandRow="1">
                <a:tableStyleId>{5C22544A-7EE6-4342-B048-85BDC9FD1C3A}</a:tableStyleId>
              </a:tblPr>
              <a:tblGrid>
                <a:gridCol w="1037236">
                  <a:extLst>
                    <a:ext uri="{9D8B030D-6E8A-4147-A177-3AD203B41FA5}">
                      <a16:colId xmlns:a16="http://schemas.microsoft.com/office/drawing/2014/main" val="1851526863"/>
                    </a:ext>
                  </a:extLst>
                </a:gridCol>
                <a:gridCol w="1080789">
                  <a:extLst>
                    <a:ext uri="{9D8B030D-6E8A-4147-A177-3AD203B41FA5}">
                      <a16:colId xmlns:a16="http://schemas.microsoft.com/office/drawing/2014/main" val="886169307"/>
                    </a:ext>
                  </a:extLst>
                </a:gridCol>
                <a:gridCol w="972780">
                  <a:extLst>
                    <a:ext uri="{9D8B030D-6E8A-4147-A177-3AD203B41FA5}">
                      <a16:colId xmlns:a16="http://schemas.microsoft.com/office/drawing/2014/main" val="53419651"/>
                    </a:ext>
                  </a:extLst>
                </a:gridCol>
                <a:gridCol w="1030379">
                  <a:extLst>
                    <a:ext uri="{9D8B030D-6E8A-4147-A177-3AD203B41FA5}">
                      <a16:colId xmlns:a16="http://schemas.microsoft.com/office/drawing/2014/main" val="2495632216"/>
                    </a:ext>
                  </a:extLst>
                </a:gridCol>
              </a:tblGrid>
              <a:tr h="539793">
                <a:tc>
                  <a:txBody>
                    <a:bodyPr/>
                    <a:lstStyle/>
                    <a:p>
                      <a:pPr algn="ctr">
                        <a:lnSpc>
                          <a:spcPct val="150000"/>
                        </a:lnSpc>
                      </a:pPr>
                      <a:r>
                        <a:rPr lang="en-US" sz="1400" kern="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zh-CN" sz="1400" kern="0">
                          <a:effectLst/>
                        </a:rPr>
                        <a:t>精确率</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zh-CN" sz="1400" kern="0" dirty="0">
                          <a:effectLst/>
                        </a:rPr>
                        <a:t>召回率</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zh-CN" sz="1400" kern="0">
                          <a:effectLst/>
                        </a:rPr>
                        <a:t>平均</a:t>
                      </a:r>
                      <a:r>
                        <a:rPr lang="en-US" sz="1400" kern="0">
                          <a:effectLst/>
                        </a:rPr>
                        <a:t>IoU</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71042205"/>
                  </a:ext>
                </a:extLst>
              </a:tr>
              <a:tr h="539793">
                <a:tc>
                  <a:txBody>
                    <a:bodyPr/>
                    <a:lstStyle/>
                    <a:p>
                      <a:pPr algn="ctr">
                        <a:lnSpc>
                          <a:spcPct val="150000"/>
                        </a:lnSpc>
                      </a:pPr>
                      <a:r>
                        <a:rPr lang="en-US" sz="1400" kern="0">
                          <a:effectLst/>
                        </a:rPr>
                        <a:t>CellPose</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1400" kern="0" dirty="0">
                          <a:effectLst/>
                        </a:rPr>
                        <a:t>41.3356%</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1400" kern="0" dirty="0">
                          <a:effectLst/>
                        </a:rPr>
                        <a:t>0.2934%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1400" kern="0">
                          <a:effectLst/>
                        </a:rPr>
                        <a:t>0.4638</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9123725"/>
                  </a:ext>
                </a:extLst>
              </a:tr>
              <a:tr h="539793">
                <a:tc>
                  <a:txBody>
                    <a:bodyPr/>
                    <a:lstStyle/>
                    <a:p>
                      <a:pPr algn="ctr">
                        <a:lnSpc>
                          <a:spcPct val="150000"/>
                        </a:lnSpc>
                      </a:pPr>
                      <a:r>
                        <a:rPr lang="en-US" sz="1400" kern="0" dirty="0" err="1">
                          <a:effectLst/>
                        </a:rPr>
                        <a:t>DeepCell</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1400" kern="0" dirty="0">
                          <a:effectLst/>
                        </a:rPr>
                        <a:t>61.0845%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1400" kern="0">
                          <a:effectLst/>
                        </a:rPr>
                        <a:t>0.4583%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1400" kern="0" dirty="0">
                          <a:effectLst/>
                        </a:rPr>
                        <a:t>0.5953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43597193"/>
                  </a:ext>
                </a:extLst>
              </a:tr>
            </a:tbl>
          </a:graphicData>
        </a:graphic>
      </p:graphicFrame>
    </p:spTree>
    <p:extLst>
      <p:ext uri="{BB962C8B-B14F-4D97-AF65-F5344CB8AC3E}">
        <p14:creationId xmlns:p14="http://schemas.microsoft.com/office/powerpoint/2010/main" val="356251080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EE3671C5-3E4F-425F-9841-74AD55246ED2}"/>
                  </a:ext>
                </a:extLst>
              </p:cNvPr>
              <p:cNvSpPr txBox="1"/>
              <p:nvPr/>
            </p:nvSpPr>
            <p:spPr>
              <a:xfrm>
                <a:off x="1108666" y="4207882"/>
                <a:ext cx="4564425" cy="2095125"/>
              </a:xfrm>
              <a:prstGeom prst="rect">
                <a:avLst/>
              </a:prstGeom>
              <a:noFill/>
            </p:spPr>
            <p:txBody>
              <a:bodyPr wrap="square" rtlCol="0">
                <a:spAutoFit/>
              </a:bodyPr>
              <a:lstStyle/>
              <a:p>
                <a:r>
                  <a:rPr lang="zh-CN" altLang="en-US" sz="2000" kern="100" dirty="0">
                    <a:effectLst/>
                    <a:latin typeface="等线" panose="02010600030101010101" pitchFamily="2" charset="-122"/>
                    <a:ea typeface="等线" panose="02010600030101010101" pitchFamily="2" charset="-122"/>
                    <a:cs typeface="Times New Roman" panose="02020603050405020304" pitchFamily="18" charset="0"/>
                  </a:rPr>
                  <a:t>为了进一步量化，</a:t>
                </a:r>
                <a:r>
                  <a:rPr lang="zh-CN" altLang="zh-CN" sz="2000" dirty="0">
                    <a:effectLst/>
                    <a:ea typeface="等线" panose="02010600030101010101" pitchFamily="2" charset="-122"/>
                    <a:cs typeface="Times New Roman" panose="02020603050405020304" pitchFamily="18" charset="0"/>
                  </a:rPr>
                  <a:t>引入交集除以并集值</a:t>
                </a:r>
                <a:r>
                  <a:rPr lang="en-US" altLang="zh-CN" sz="2000" dirty="0">
                    <a:effectLst/>
                    <a:ea typeface="等线" panose="02010600030101010101" pitchFamily="2" charset="-122"/>
                    <a:cs typeface="Times New Roman" panose="02020603050405020304" pitchFamily="18" charset="0"/>
                  </a:rPr>
                  <a:t>(intersection over union, </a:t>
                </a:r>
                <a:r>
                  <a:rPr lang="en-US" altLang="zh-CN" sz="2000" dirty="0" err="1">
                    <a:effectLst/>
                    <a:ea typeface="等线" panose="02010600030101010101" pitchFamily="2" charset="-122"/>
                    <a:cs typeface="Times New Roman" panose="02020603050405020304" pitchFamily="18" charset="0"/>
                  </a:rPr>
                  <a:t>IoU</a:t>
                </a:r>
                <a:r>
                  <a:rPr lang="en-US" altLang="zh-CN" sz="2000" dirty="0">
                    <a:effectLst/>
                    <a:ea typeface="等线" panose="02010600030101010101" pitchFamily="2" charset="-122"/>
                    <a:cs typeface="Times New Roman" panose="02020603050405020304" pitchFamily="18" charset="0"/>
                  </a:rPr>
                  <a:t>)</a:t>
                </a:r>
                <a:r>
                  <a:rPr lang="zh-CN" altLang="zh-CN" sz="2000" dirty="0">
                    <a:effectLst/>
                    <a:ea typeface="等线" panose="02010600030101010101" pitchFamily="2" charset="-122"/>
                    <a:cs typeface="Times New Roman" panose="02020603050405020304" pitchFamily="18" charset="0"/>
                  </a:rPr>
                  <a:t>作为衡量的基础，即</a:t>
                </a:r>
                <a14:m>
                  <m:oMath xmlns:m="http://schemas.openxmlformats.org/officeDocument/2006/math">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𝐼𝑜𝑈</m:t>
                    </m:r>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2000" i="1">
                            <a:effectLst/>
                            <a:latin typeface="Cambria Math" panose="02040503050406030204" pitchFamily="18" charset="0"/>
                            <a:ea typeface="Cambria Math" panose="02040503050406030204" pitchFamily="18" charset="0"/>
                          </a:rPr>
                        </m:ctrlPr>
                      </m:fPr>
                      <m:num>
                        <m:d>
                          <m:dPr>
                            <m:begChr m:val="|"/>
                            <m:endChr m:val="|"/>
                            <m:ctrlPr>
                              <a:rPr lang="zh-CN" altLang="zh-CN" sz="2000" i="1">
                                <a:effectLst/>
                                <a:latin typeface="Cambria Math" panose="02040503050406030204" pitchFamily="18" charset="0"/>
                                <a:ea typeface="Cambria Math" panose="02040503050406030204" pitchFamily="18" charset="0"/>
                              </a:rPr>
                            </m:ctrlPr>
                          </m:dPr>
                          <m:e>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𝐴</m:t>
                            </m:r>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𝐵</m:t>
                            </m:r>
                          </m:e>
                        </m:d>
                      </m:num>
                      <m:den>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𝐴</m:t>
                        </m:r>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𝐵</m:t>
                        </m:r>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m:t>
                        </m:r>
                      </m:den>
                    </m:f>
                    <m:r>
                      <a:rPr lang="en-US" altLang="zh-CN" sz="2000" i="1">
                        <a:effectLst/>
                        <a:latin typeface="Cambria Math" panose="02040503050406030204" pitchFamily="18" charset="0"/>
                        <a:ea typeface="等线" panose="02010600030101010101" pitchFamily="2" charset="-122"/>
                        <a:cs typeface="Times New Roman" panose="02020603050405020304" pitchFamily="18" charset="0"/>
                      </a:rPr>
                      <m:t> .</m:t>
                    </m:r>
                  </m:oMath>
                </a14:m>
                <a:r>
                  <a:rPr lang="zh-CN" altLang="zh-CN" sz="2000" dirty="0">
                    <a:effectLst/>
                    <a:ea typeface="等线" panose="02010600030101010101" pitchFamily="2" charset="-122"/>
                    <a:cs typeface="Times New Roman" panose="02020603050405020304" pitchFamily="18" charset="0"/>
                  </a:rPr>
                  <a:t>当选定</a:t>
                </a:r>
                <a:r>
                  <a:rPr lang="en-US" altLang="zh-CN" sz="2000" dirty="0" err="1">
                    <a:effectLst/>
                    <a:ea typeface="等线" panose="02010600030101010101" pitchFamily="2" charset="-122"/>
                    <a:cs typeface="Times New Roman" panose="02020603050405020304" pitchFamily="18" charset="0"/>
                  </a:rPr>
                  <a:t>IoU</a:t>
                </a:r>
                <a:r>
                  <a:rPr lang="zh-CN" altLang="zh-CN" sz="2000" dirty="0">
                    <a:effectLst/>
                    <a:ea typeface="等线" panose="02010600030101010101" pitchFamily="2" charset="-122"/>
                    <a:cs typeface="Times New Roman" panose="02020603050405020304" pitchFamily="18" charset="0"/>
                  </a:rPr>
                  <a:t>后，我们可以确定相应的假阳性比例，并且由此确定精确率和召回率等重要指标。</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xmlns="">
          <p:sp>
            <p:nvSpPr>
              <p:cNvPr id="2" name="文本框 1">
                <a:extLst>
                  <a:ext uri="{FF2B5EF4-FFF2-40B4-BE49-F238E27FC236}">
                    <a16:creationId xmlns:a16="http://schemas.microsoft.com/office/drawing/2014/main" id="{EE3671C5-3E4F-425F-9841-74AD55246ED2}"/>
                  </a:ext>
                </a:extLst>
              </p:cNvPr>
              <p:cNvSpPr txBox="1">
                <a:spLocks noRot="1" noChangeAspect="1" noMove="1" noResize="1" noEditPoints="1" noAdjustHandles="1" noChangeArrowheads="1" noChangeShapeType="1" noTextEdit="1"/>
              </p:cNvSpPr>
              <p:nvPr/>
            </p:nvSpPr>
            <p:spPr>
              <a:xfrm>
                <a:off x="1108666" y="4207882"/>
                <a:ext cx="4564425" cy="2095125"/>
              </a:xfrm>
              <a:prstGeom prst="rect">
                <a:avLst/>
              </a:prstGeom>
              <a:blipFill>
                <a:blip r:embed="rId3"/>
                <a:stretch>
                  <a:fillRect l="-1469" t="-1453" r="-534"/>
                </a:stretch>
              </a:blipFill>
            </p:spPr>
            <p:txBody>
              <a:bodyPr/>
              <a:lstStyle/>
              <a:p>
                <a:r>
                  <a:rPr lang="zh-CN" altLang="en-US">
                    <a:noFill/>
                  </a:rPr>
                  <a:t> </a:t>
                </a:r>
              </a:p>
            </p:txBody>
          </p:sp>
        </mc:Fallback>
      </mc:AlternateContent>
      <p:grpSp>
        <p:nvGrpSpPr>
          <p:cNvPr id="17" name="组合 16">
            <a:extLst>
              <a:ext uri="{FF2B5EF4-FFF2-40B4-BE49-F238E27FC236}">
                <a16:creationId xmlns:a16="http://schemas.microsoft.com/office/drawing/2014/main" id="{0E106400-E82D-4FD6-88A7-31093981D2A3}"/>
              </a:ext>
            </a:extLst>
          </p:cNvPr>
          <p:cNvGrpSpPr/>
          <p:nvPr/>
        </p:nvGrpSpPr>
        <p:grpSpPr>
          <a:xfrm>
            <a:off x="1639439" y="1228763"/>
            <a:ext cx="3147446" cy="2787314"/>
            <a:chOff x="476693" y="943420"/>
            <a:chExt cx="4443092" cy="3934711"/>
          </a:xfrm>
        </p:grpSpPr>
        <p:sp>
          <p:nvSpPr>
            <p:cNvPr id="3" name="椭圆 2">
              <a:extLst>
                <a:ext uri="{FF2B5EF4-FFF2-40B4-BE49-F238E27FC236}">
                  <a16:creationId xmlns:a16="http://schemas.microsoft.com/office/drawing/2014/main" id="{2D380769-ECEE-4AD3-9A7D-C8B989EB51CA}"/>
                </a:ext>
              </a:extLst>
            </p:cNvPr>
            <p:cNvSpPr/>
            <p:nvPr/>
          </p:nvSpPr>
          <p:spPr>
            <a:xfrm>
              <a:off x="2557108" y="2685767"/>
              <a:ext cx="722109" cy="722109"/>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6497631F-5D1C-458A-94A5-E54C04A35039}"/>
                </a:ext>
              </a:extLst>
            </p:cNvPr>
            <p:cNvSpPr/>
            <p:nvPr/>
          </p:nvSpPr>
          <p:spPr>
            <a:xfrm>
              <a:off x="1091967" y="1149776"/>
              <a:ext cx="1115736" cy="111573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9218AFEC-69BA-439F-9858-2BCC3C2E371F}"/>
                </a:ext>
              </a:extLst>
            </p:cNvPr>
            <p:cNvSpPr/>
            <p:nvPr/>
          </p:nvSpPr>
          <p:spPr>
            <a:xfrm>
              <a:off x="2309939" y="3902254"/>
              <a:ext cx="975877" cy="97587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78FE6F42-9ED9-4CDB-8792-FA741DCA2AA1}"/>
                </a:ext>
              </a:extLst>
            </p:cNvPr>
            <p:cNvSpPr/>
            <p:nvPr/>
          </p:nvSpPr>
          <p:spPr>
            <a:xfrm>
              <a:off x="763645" y="2811182"/>
              <a:ext cx="905884" cy="905884"/>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406EE358-C300-4C60-B766-374CCE2995DC}"/>
                </a:ext>
              </a:extLst>
            </p:cNvPr>
            <p:cNvSpPr/>
            <p:nvPr/>
          </p:nvSpPr>
          <p:spPr>
            <a:xfrm>
              <a:off x="2797878" y="1097537"/>
              <a:ext cx="975877" cy="97587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DB7023E4-24C1-49A5-AC4B-1778F5AC0FBC}"/>
                </a:ext>
              </a:extLst>
            </p:cNvPr>
            <p:cNvSpPr/>
            <p:nvPr/>
          </p:nvSpPr>
          <p:spPr>
            <a:xfrm>
              <a:off x="4013901" y="2043690"/>
              <a:ext cx="905884" cy="905884"/>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DAF82914-471F-4AFB-A603-EB3BD36FBD5A}"/>
                </a:ext>
              </a:extLst>
            </p:cNvPr>
            <p:cNvSpPr/>
            <p:nvPr/>
          </p:nvSpPr>
          <p:spPr>
            <a:xfrm>
              <a:off x="2583184" y="3902254"/>
              <a:ext cx="769782" cy="769782"/>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09F51F72-9DA7-44FE-AC24-00667BEFA757}"/>
                </a:ext>
              </a:extLst>
            </p:cNvPr>
            <p:cNvSpPr/>
            <p:nvPr/>
          </p:nvSpPr>
          <p:spPr>
            <a:xfrm>
              <a:off x="3983020" y="2210712"/>
              <a:ext cx="831343" cy="831343"/>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1A826356-06CA-4932-8779-ACD9223852AC}"/>
                </a:ext>
              </a:extLst>
            </p:cNvPr>
            <p:cNvSpPr/>
            <p:nvPr/>
          </p:nvSpPr>
          <p:spPr>
            <a:xfrm>
              <a:off x="2447081" y="2334218"/>
              <a:ext cx="905885" cy="905885"/>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79AE298C-733C-4B60-8A73-7915F74FA3C0}"/>
                </a:ext>
              </a:extLst>
            </p:cNvPr>
            <p:cNvSpPr/>
            <p:nvPr/>
          </p:nvSpPr>
          <p:spPr>
            <a:xfrm>
              <a:off x="981819" y="972421"/>
              <a:ext cx="1293091" cy="1293091"/>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E36E9FC-7D33-463C-BC24-1EEF1101CC59}"/>
                </a:ext>
              </a:extLst>
            </p:cNvPr>
            <p:cNvSpPr/>
            <p:nvPr/>
          </p:nvSpPr>
          <p:spPr>
            <a:xfrm>
              <a:off x="3024869" y="943420"/>
              <a:ext cx="975878" cy="975877"/>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7A67DA5D-8312-46A5-9D77-7D76D5CF7976}"/>
                </a:ext>
              </a:extLst>
            </p:cNvPr>
            <p:cNvSpPr/>
            <p:nvPr/>
          </p:nvSpPr>
          <p:spPr>
            <a:xfrm>
              <a:off x="476693" y="2949574"/>
              <a:ext cx="1293091" cy="1293091"/>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a:extLst>
                <a:ext uri="{FF2B5EF4-FFF2-40B4-BE49-F238E27FC236}">
                  <a16:creationId xmlns:a16="http://schemas.microsoft.com/office/drawing/2014/main" id="{D55C2024-E735-42F9-AED9-24501F2BCB35}"/>
                </a:ext>
              </a:extLst>
            </p:cNvPr>
            <p:cNvSpPr/>
            <p:nvPr/>
          </p:nvSpPr>
          <p:spPr>
            <a:xfrm rot="13826911">
              <a:off x="3921092" y="3585448"/>
              <a:ext cx="418852" cy="418852"/>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D4FB02A1-D566-4064-BA63-24A05E0CF61F}"/>
                </a:ext>
              </a:extLst>
            </p:cNvPr>
            <p:cNvSpPr/>
            <p:nvPr/>
          </p:nvSpPr>
          <p:spPr>
            <a:xfrm rot="13826911">
              <a:off x="4024738" y="3514478"/>
              <a:ext cx="525449" cy="525449"/>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a:extLst>
              <a:ext uri="{FF2B5EF4-FFF2-40B4-BE49-F238E27FC236}">
                <a16:creationId xmlns:a16="http://schemas.microsoft.com/office/drawing/2014/main" id="{D0E84683-D320-4B55-BFE4-C7ED8865B50B}"/>
              </a:ext>
            </a:extLst>
          </p:cNvPr>
          <p:cNvSpPr txBox="1"/>
          <p:nvPr/>
        </p:nvSpPr>
        <p:spPr>
          <a:xfrm>
            <a:off x="360124" y="187404"/>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比对</a:t>
            </a:r>
          </a:p>
        </p:txBody>
      </p:sp>
      <p:grpSp>
        <p:nvGrpSpPr>
          <p:cNvPr id="19" name="组合 18">
            <a:extLst>
              <a:ext uri="{FF2B5EF4-FFF2-40B4-BE49-F238E27FC236}">
                <a16:creationId xmlns:a16="http://schemas.microsoft.com/office/drawing/2014/main" id="{7654B45F-A788-4AC2-A9F4-8347F233A4A5}"/>
              </a:ext>
            </a:extLst>
          </p:cNvPr>
          <p:cNvGrpSpPr/>
          <p:nvPr/>
        </p:nvGrpSpPr>
        <p:grpSpPr>
          <a:xfrm>
            <a:off x="1814411" y="207028"/>
            <a:ext cx="425713" cy="442041"/>
            <a:chOff x="5823870" y="1767426"/>
            <a:chExt cx="425713" cy="442041"/>
          </a:xfrm>
        </p:grpSpPr>
        <p:grpSp>
          <p:nvGrpSpPr>
            <p:cNvPr id="20" name="Group 10">
              <a:extLst>
                <a:ext uri="{FF2B5EF4-FFF2-40B4-BE49-F238E27FC236}">
                  <a16:creationId xmlns:a16="http://schemas.microsoft.com/office/drawing/2014/main" id="{3E060EF6-9017-40D2-B57D-73A831F287BB}"/>
                </a:ext>
              </a:extLst>
            </p:cNvPr>
            <p:cNvGrpSpPr>
              <a:grpSpLocks noChangeAspect="1"/>
            </p:cNvGrpSpPr>
            <p:nvPr/>
          </p:nvGrpSpPr>
          <p:grpSpPr bwMode="auto">
            <a:xfrm rot="18923445">
              <a:off x="5963891" y="1767426"/>
              <a:ext cx="285692" cy="285786"/>
              <a:chOff x="14101" y="4437"/>
              <a:chExt cx="3056" cy="3057"/>
            </a:xfrm>
          </p:grpSpPr>
          <p:sp>
            <p:nvSpPr>
              <p:cNvPr id="24" name="Freeform 11">
                <a:extLst>
                  <a:ext uri="{FF2B5EF4-FFF2-40B4-BE49-F238E27FC236}">
                    <a16:creationId xmlns:a16="http://schemas.microsoft.com/office/drawing/2014/main" id="{46D8B3AB-70BA-4686-AE15-BE250DB1A6EB}"/>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5" name="Freeform 12">
                <a:extLst>
                  <a:ext uri="{FF2B5EF4-FFF2-40B4-BE49-F238E27FC236}">
                    <a16:creationId xmlns:a16="http://schemas.microsoft.com/office/drawing/2014/main" id="{FE69D946-1350-471D-9F0C-C38D34FB6750}"/>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1" name="Group 10">
              <a:extLst>
                <a:ext uri="{FF2B5EF4-FFF2-40B4-BE49-F238E27FC236}">
                  <a16:creationId xmlns:a16="http://schemas.microsoft.com/office/drawing/2014/main" id="{C2D51749-4C67-4343-A077-5716097F703B}"/>
                </a:ext>
              </a:extLst>
            </p:cNvPr>
            <p:cNvGrpSpPr>
              <a:grpSpLocks noChangeAspect="1"/>
            </p:cNvGrpSpPr>
            <p:nvPr/>
          </p:nvGrpSpPr>
          <p:grpSpPr bwMode="auto">
            <a:xfrm rot="18923445">
              <a:off x="5823870" y="1809585"/>
              <a:ext cx="399751" cy="399882"/>
              <a:chOff x="14101" y="4437"/>
              <a:chExt cx="3056" cy="3057"/>
            </a:xfrm>
          </p:grpSpPr>
          <p:sp>
            <p:nvSpPr>
              <p:cNvPr id="22" name="Freeform 11">
                <a:extLst>
                  <a:ext uri="{FF2B5EF4-FFF2-40B4-BE49-F238E27FC236}">
                    <a16:creationId xmlns:a16="http://schemas.microsoft.com/office/drawing/2014/main" id="{1E0C2F74-2FFE-4AC8-9843-1CED692877A0}"/>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23" name="Freeform 12">
                <a:extLst>
                  <a:ext uri="{FF2B5EF4-FFF2-40B4-BE49-F238E27FC236}">
                    <a16:creationId xmlns:a16="http://schemas.microsoft.com/office/drawing/2014/main" id="{C12765B8-B374-4A78-9590-89B6AF4A5271}"/>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grpSp>
        <p:nvGrpSpPr>
          <p:cNvPr id="42" name="组合 41">
            <a:extLst>
              <a:ext uri="{FF2B5EF4-FFF2-40B4-BE49-F238E27FC236}">
                <a16:creationId xmlns:a16="http://schemas.microsoft.com/office/drawing/2014/main" id="{537F5025-C433-47E3-B286-9CDB2B8E745E}"/>
              </a:ext>
            </a:extLst>
          </p:cNvPr>
          <p:cNvGrpSpPr/>
          <p:nvPr/>
        </p:nvGrpSpPr>
        <p:grpSpPr>
          <a:xfrm>
            <a:off x="6874571" y="1414720"/>
            <a:ext cx="3749923" cy="1458009"/>
            <a:chOff x="6004560" y="1512039"/>
            <a:chExt cx="4417824" cy="1717696"/>
          </a:xfrm>
        </p:grpSpPr>
        <p:sp>
          <p:nvSpPr>
            <p:cNvPr id="27" name="文本框 26">
              <a:extLst>
                <a:ext uri="{FF2B5EF4-FFF2-40B4-BE49-F238E27FC236}">
                  <a16:creationId xmlns:a16="http://schemas.microsoft.com/office/drawing/2014/main" id="{184E8BE1-DA71-4C40-9C4B-617D99011698}"/>
                </a:ext>
              </a:extLst>
            </p:cNvPr>
            <p:cNvSpPr txBox="1"/>
            <p:nvPr/>
          </p:nvSpPr>
          <p:spPr>
            <a:xfrm>
              <a:off x="6004560" y="2098494"/>
              <a:ext cx="4417824" cy="461665"/>
            </a:xfrm>
            <a:prstGeom prst="rect">
              <a:avLst/>
            </a:prstGeom>
            <a:noFill/>
          </p:spPr>
          <p:txBody>
            <a:bodyPr wrap="square">
              <a:spAutoFit/>
            </a:bodyPr>
            <a:lstStyle/>
            <a:p>
              <a:r>
                <a:rPr lang="en-US" altLang="zh-CN" sz="2400" dirty="0" err="1">
                  <a:effectLst/>
                  <a:ea typeface="等线" panose="02010600030101010101" pitchFamily="2" charset="-122"/>
                  <a:cs typeface="Times New Roman" panose="02020603050405020304" pitchFamily="18" charset="0"/>
                </a:rPr>
                <a:t>IoU</a:t>
              </a:r>
              <a:r>
                <a:rPr lang="en-US" altLang="zh-CN" sz="2400" dirty="0">
                  <a:effectLst/>
                  <a:ea typeface="等线" panose="02010600030101010101" pitchFamily="2" charset="-122"/>
                  <a:cs typeface="Times New Roman" panose="02020603050405020304" pitchFamily="18" charset="0"/>
                </a:rPr>
                <a:t> =  </a:t>
              </a:r>
              <a:endParaRPr lang="zh-CN" altLang="en-US" sz="2400" dirty="0"/>
            </a:p>
          </p:txBody>
        </p:sp>
        <p:grpSp>
          <p:nvGrpSpPr>
            <p:cNvPr id="41" name="组合 40">
              <a:extLst>
                <a:ext uri="{FF2B5EF4-FFF2-40B4-BE49-F238E27FC236}">
                  <a16:creationId xmlns:a16="http://schemas.microsoft.com/office/drawing/2014/main" id="{0D8FC1A2-F6DD-4860-BE67-716BBBCA30D1}"/>
                </a:ext>
              </a:extLst>
            </p:cNvPr>
            <p:cNvGrpSpPr/>
            <p:nvPr/>
          </p:nvGrpSpPr>
          <p:grpSpPr>
            <a:xfrm>
              <a:off x="7153589" y="1512039"/>
              <a:ext cx="3046887" cy="1717696"/>
              <a:chOff x="7153513" y="1512039"/>
              <a:chExt cx="3035808" cy="1717696"/>
            </a:xfrm>
          </p:grpSpPr>
          <p:sp>
            <p:nvSpPr>
              <p:cNvPr id="39" name="椭圆 38">
                <a:extLst>
                  <a:ext uri="{FF2B5EF4-FFF2-40B4-BE49-F238E27FC236}">
                    <a16:creationId xmlns:a16="http://schemas.microsoft.com/office/drawing/2014/main" id="{2512377F-129D-4142-8E37-C0F40D608F3F}"/>
                  </a:ext>
                </a:extLst>
              </p:cNvPr>
              <p:cNvSpPr/>
              <p:nvPr/>
            </p:nvSpPr>
            <p:spPr>
              <a:xfrm>
                <a:off x="8325543" y="1512039"/>
                <a:ext cx="691754" cy="691754"/>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D88AE353-A508-4516-9639-597B81CE505A}"/>
                  </a:ext>
                </a:extLst>
              </p:cNvPr>
              <p:cNvSpPr/>
              <p:nvPr/>
            </p:nvSpPr>
            <p:spPr>
              <a:xfrm>
                <a:off x="8325543" y="1512039"/>
                <a:ext cx="691754" cy="691754"/>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B5A1967D-6A97-4C33-B9EB-7CB26FBA6096}"/>
                  </a:ext>
                </a:extLst>
              </p:cNvPr>
              <p:cNvSpPr/>
              <p:nvPr/>
            </p:nvSpPr>
            <p:spPr>
              <a:xfrm>
                <a:off x="7296795" y="2537981"/>
                <a:ext cx="691754" cy="691754"/>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60D58010-6FF8-43C5-9305-C32DE18436B2}"/>
                  </a:ext>
                </a:extLst>
              </p:cNvPr>
              <p:cNvSpPr/>
              <p:nvPr/>
            </p:nvSpPr>
            <p:spPr>
              <a:xfrm>
                <a:off x="9354291" y="2537981"/>
                <a:ext cx="691754" cy="691754"/>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3FF43F92-78FA-4C2B-B037-F1AC9CA5A9E2}"/>
                  </a:ext>
                </a:extLst>
              </p:cNvPr>
              <p:cNvSpPr/>
              <p:nvPr/>
            </p:nvSpPr>
            <p:spPr>
              <a:xfrm>
                <a:off x="8325543" y="2537981"/>
                <a:ext cx="691754" cy="691754"/>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58853247-5333-4453-B8EE-AACD25BFCFDD}"/>
                  </a:ext>
                </a:extLst>
              </p:cNvPr>
              <p:cNvCxnSpPr>
                <a:cxnSpLocks/>
              </p:cNvCxnSpPr>
              <p:nvPr/>
            </p:nvCxnSpPr>
            <p:spPr>
              <a:xfrm>
                <a:off x="7153513" y="2370877"/>
                <a:ext cx="3035808" cy="1109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3BA6A4AA-FE76-47DD-8775-27D23E13EB44}"/>
                  </a:ext>
                </a:extLst>
              </p:cNvPr>
              <p:cNvSpPr txBox="1"/>
              <p:nvPr/>
            </p:nvSpPr>
            <p:spPr>
              <a:xfrm>
                <a:off x="7988549" y="2699019"/>
                <a:ext cx="1996699" cy="435114"/>
              </a:xfrm>
              <a:prstGeom prst="rect">
                <a:avLst/>
              </a:prstGeom>
              <a:noFill/>
            </p:spPr>
            <p:txBody>
              <a:bodyPr wrap="square">
                <a:spAutoFit/>
              </a:bodyPr>
              <a:lstStyle/>
              <a:p>
                <a:r>
                  <a:rPr lang="en-US" altLang="zh-CN" dirty="0">
                    <a:ea typeface="等线" panose="02010600030101010101" pitchFamily="2" charset="-122"/>
                    <a:cs typeface="Times New Roman" panose="02020603050405020304" pitchFamily="18" charset="0"/>
                  </a:rPr>
                  <a:t>+           +</a:t>
                </a:r>
                <a:endParaRPr lang="zh-CN" altLang="en-US" dirty="0"/>
              </a:p>
            </p:txBody>
          </p:sp>
          <p:sp>
            <p:nvSpPr>
              <p:cNvPr id="40" name="椭圆 39">
                <a:extLst>
                  <a:ext uri="{FF2B5EF4-FFF2-40B4-BE49-F238E27FC236}">
                    <a16:creationId xmlns:a16="http://schemas.microsoft.com/office/drawing/2014/main" id="{275D0F68-E89F-4382-A3CC-D2AF260BA1CA}"/>
                  </a:ext>
                </a:extLst>
              </p:cNvPr>
              <p:cNvSpPr/>
              <p:nvPr/>
            </p:nvSpPr>
            <p:spPr>
              <a:xfrm>
                <a:off x="8325542" y="2537807"/>
                <a:ext cx="691754" cy="691754"/>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44" name="连接符: 肘形 43">
            <a:extLst>
              <a:ext uri="{FF2B5EF4-FFF2-40B4-BE49-F238E27FC236}">
                <a16:creationId xmlns:a16="http://schemas.microsoft.com/office/drawing/2014/main" id="{D49E883D-8789-404D-8215-18A62277B5B8}"/>
              </a:ext>
            </a:extLst>
          </p:cNvPr>
          <p:cNvCxnSpPr>
            <a:cxnSpLocks/>
          </p:cNvCxnSpPr>
          <p:nvPr/>
        </p:nvCxnSpPr>
        <p:spPr>
          <a:xfrm rot="5400000" flipH="1" flipV="1">
            <a:off x="4188849" y="969710"/>
            <a:ext cx="206052" cy="514532"/>
          </a:xfrm>
          <a:prstGeom prst="bentConnector2">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连接符: 肘形 45">
            <a:extLst>
              <a:ext uri="{FF2B5EF4-FFF2-40B4-BE49-F238E27FC236}">
                <a16:creationId xmlns:a16="http://schemas.microsoft.com/office/drawing/2014/main" id="{FBE6B397-C8D6-45ED-B570-164C9E334F40}"/>
              </a:ext>
            </a:extLst>
          </p:cNvPr>
          <p:cNvCxnSpPr>
            <a:cxnSpLocks/>
          </p:cNvCxnSpPr>
          <p:nvPr/>
        </p:nvCxnSpPr>
        <p:spPr>
          <a:xfrm rot="5400000" flipH="1" flipV="1">
            <a:off x="4590487" y="1645671"/>
            <a:ext cx="238052" cy="486975"/>
          </a:xfrm>
          <a:prstGeom prst="bentConnector2">
            <a:avLst/>
          </a:prstGeom>
          <a:ln w="12700"/>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F35DBD2A-3F94-4FF4-A7BF-269C6F1A8426}"/>
              </a:ext>
            </a:extLst>
          </p:cNvPr>
          <p:cNvSpPr/>
          <p:nvPr/>
        </p:nvSpPr>
        <p:spPr>
          <a:xfrm>
            <a:off x="4549141" y="986202"/>
            <a:ext cx="720090" cy="275494"/>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4"/>
                </a:solidFill>
              </a:rPr>
              <a:t>金标</a:t>
            </a:r>
          </a:p>
        </p:txBody>
      </p:sp>
      <p:sp>
        <p:nvSpPr>
          <p:cNvPr id="48" name="矩形 47">
            <a:extLst>
              <a:ext uri="{FF2B5EF4-FFF2-40B4-BE49-F238E27FC236}">
                <a16:creationId xmlns:a16="http://schemas.microsoft.com/office/drawing/2014/main" id="{19448F66-CDE4-4464-ACB2-EF24824D1E47}"/>
              </a:ext>
            </a:extLst>
          </p:cNvPr>
          <p:cNvSpPr/>
          <p:nvPr/>
        </p:nvSpPr>
        <p:spPr>
          <a:xfrm>
            <a:off x="4953001" y="1632385"/>
            <a:ext cx="720090" cy="27549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1"/>
                </a:solidFill>
              </a:rPr>
              <a:t>预测</a:t>
            </a:r>
          </a:p>
        </p:txBody>
      </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34BD2252-375A-4F02-8F46-A1C6762CEF5F}"/>
                  </a:ext>
                </a:extLst>
              </p:cNvPr>
              <p:cNvSpPr txBox="1"/>
              <p:nvPr/>
            </p:nvSpPr>
            <p:spPr>
              <a:xfrm>
                <a:off x="6096000" y="3193589"/>
                <a:ext cx="5094468" cy="28752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sz="2000" i="1" dirty="0" smtClean="0">
                          <a:latin typeface="Cambria Math" panose="02040503050406030204" pitchFamily="18" charset="0"/>
                        </a:rPr>
                        <m:t>精确率</m:t>
                      </m:r>
                      <m:d>
                        <m:dPr>
                          <m:ctrlPr>
                            <a:rPr lang="en-US" altLang="zh-CN" sz="2000" i="1" dirty="0" smtClean="0">
                              <a:latin typeface="Cambria Math" panose="02040503050406030204" pitchFamily="18" charset="0"/>
                            </a:rPr>
                          </m:ctrlPr>
                        </m:dPr>
                        <m:e>
                          <m:r>
                            <m:rPr>
                              <m:sty m:val="p"/>
                            </m:rPr>
                            <a:rPr lang="en-US" altLang="zh-CN" sz="2000" i="0" dirty="0" smtClean="0">
                              <a:latin typeface="Cambria Math" panose="02040503050406030204" pitchFamily="18" charset="0"/>
                            </a:rPr>
                            <m:t>P</m:t>
                          </m:r>
                        </m:e>
                      </m:d>
                      <m:r>
                        <a:rPr lang="en-US" altLang="zh-CN" sz="2000" i="0" dirty="0" smtClean="0">
                          <a:latin typeface="Cambria Math" panose="02040503050406030204" pitchFamily="18" charset="0"/>
                        </a:rPr>
                        <m:t>=</m:t>
                      </m:r>
                      <m:f>
                        <m:fPr>
                          <m:ctrlPr>
                            <a:rPr lang="en-US" altLang="zh-CN" sz="2000" i="1" dirty="0" smtClean="0">
                              <a:latin typeface="Cambria Math" panose="02040503050406030204" pitchFamily="18" charset="0"/>
                            </a:rPr>
                          </m:ctrlPr>
                        </m:fPr>
                        <m:num>
                          <m:r>
                            <a:rPr lang="zh-CN" altLang="en-US" sz="2000" i="1" dirty="0" smtClean="0">
                              <a:latin typeface="Cambria Math" panose="02040503050406030204" pitchFamily="18" charset="0"/>
                            </a:rPr>
                            <m:t>真阳性</m:t>
                          </m:r>
                        </m:num>
                        <m:den>
                          <m:r>
                            <a:rPr lang="zh-CN" altLang="en-US" sz="2000" i="1" dirty="0" smtClean="0">
                              <a:latin typeface="Cambria Math" panose="02040503050406030204" pitchFamily="18" charset="0"/>
                            </a:rPr>
                            <m:t>真阳性</m:t>
                          </m:r>
                          <m:r>
                            <a:rPr lang="en-US" altLang="zh-CN" sz="2000" i="1" dirty="0">
                              <a:latin typeface="Cambria Math" panose="02040503050406030204" pitchFamily="18" charset="0"/>
                            </a:rPr>
                            <m:t>+</m:t>
                          </m:r>
                          <m:r>
                            <a:rPr lang="zh-CN" altLang="en-US" sz="2000" i="1" dirty="0">
                              <a:latin typeface="Cambria Math" panose="02040503050406030204" pitchFamily="18" charset="0"/>
                            </a:rPr>
                            <m:t>假阳性</m:t>
                          </m:r>
                        </m:den>
                      </m:f>
                    </m:oMath>
                  </m:oMathPara>
                </a14:m>
                <a:endParaRPr lang="en-US" altLang="zh-CN" sz="2000" dirty="0"/>
              </a:p>
              <a:p>
                <a:endParaRPr lang="en-US" altLang="zh-CN" sz="2000" dirty="0"/>
              </a:p>
              <a:p>
                <a:pPr/>
                <a14:m>
                  <m:oMathPara xmlns:m="http://schemas.openxmlformats.org/officeDocument/2006/math">
                    <m:oMathParaPr>
                      <m:jc m:val="centerGroup"/>
                    </m:oMathParaPr>
                    <m:oMath xmlns:m="http://schemas.openxmlformats.org/officeDocument/2006/math">
                      <m:r>
                        <m:rPr>
                          <m:nor/>
                        </m:rPr>
                        <a:rPr lang="zh-CN" altLang="en-US" sz="2000" dirty="0">
                          <a:latin typeface="Cambria Math" panose="02040503050406030204" pitchFamily="18" charset="0"/>
                        </a:rPr>
                        <m:t>召回率</m:t>
                      </m:r>
                      <m:r>
                        <m:rPr>
                          <m:nor/>
                        </m:rPr>
                        <a:rPr lang="en-US" altLang="zh-CN" sz="2000" dirty="0">
                          <a:latin typeface="Cambria Math" panose="02040503050406030204" pitchFamily="18" charset="0"/>
                        </a:rPr>
                        <m:t>(</m:t>
                      </m:r>
                      <m:r>
                        <m:rPr>
                          <m:nor/>
                        </m:rPr>
                        <a:rPr lang="en-US" altLang="zh-CN" sz="2000" dirty="0">
                          <a:latin typeface="Cambria Math" panose="02040503050406030204" pitchFamily="18" charset="0"/>
                        </a:rPr>
                        <m:t>R</m:t>
                      </m:r>
                      <m:r>
                        <m:rPr>
                          <m:nor/>
                        </m:rPr>
                        <a:rPr lang="en-US" altLang="zh-CN" sz="2000" dirty="0">
                          <a:latin typeface="Cambria Math" panose="02040503050406030204" pitchFamily="18" charset="0"/>
                        </a:rPr>
                        <m:t>) = </m:t>
                      </m:r>
                      <m:f>
                        <m:fPr>
                          <m:ctrlPr>
                            <a:rPr lang="en-US" altLang="zh-CN" sz="2000" i="1" dirty="0" smtClean="0">
                              <a:latin typeface="Cambria Math" panose="02040503050406030204" pitchFamily="18" charset="0"/>
                            </a:rPr>
                          </m:ctrlPr>
                        </m:fPr>
                        <m:num>
                          <m:r>
                            <a:rPr lang="zh-CN" altLang="en-US" sz="2000" i="1" dirty="0" smtClean="0">
                              <a:latin typeface="Cambria Math" panose="02040503050406030204" pitchFamily="18" charset="0"/>
                            </a:rPr>
                            <m:t>真阳性</m:t>
                          </m:r>
                        </m:num>
                        <m:den>
                          <m:r>
                            <a:rPr lang="zh-CN" altLang="en-US" sz="2000" i="1" dirty="0" smtClean="0">
                              <a:latin typeface="Cambria Math" panose="02040503050406030204" pitchFamily="18" charset="0"/>
                            </a:rPr>
                            <m:t>真阳性</m:t>
                          </m:r>
                          <m:r>
                            <a:rPr lang="en-US" altLang="zh-CN" sz="2000" i="1" dirty="0" smtClean="0">
                              <a:latin typeface="Cambria Math" panose="02040503050406030204" pitchFamily="18" charset="0"/>
                            </a:rPr>
                            <m:t>+</m:t>
                          </m:r>
                          <m:r>
                            <a:rPr lang="zh-CN" altLang="en-US" sz="2000" i="1" dirty="0" smtClean="0">
                              <a:latin typeface="Cambria Math" panose="02040503050406030204" pitchFamily="18" charset="0"/>
                            </a:rPr>
                            <m:t>真阴性</m:t>
                          </m:r>
                        </m:den>
                      </m:f>
                    </m:oMath>
                  </m:oMathPara>
                </a14:m>
                <a:endParaRPr lang="en-US" altLang="zh-CN" sz="2000" dirty="0"/>
              </a:p>
              <a:p>
                <a:endParaRPr lang="en-US" altLang="zh-CN" sz="2000" dirty="0"/>
              </a:p>
              <a:p>
                <a:pPr/>
                <a14:m>
                  <m:oMathPara xmlns:m="http://schemas.openxmlformats.org/officeDocument/2006/math">
                    <m:oMathParaPr>
                      <m:jc m:val="centerGroup"/>
                    </m:oMathParaPr>
                    <m:oMath xmlns:m="http://schemas.openxmlformats.org/officeDocument/2006/math">
                      <m:r>
                        <a:rPr lang="en-US" altLang="zh-CN" sz="2000" i="1" dirty="0" smtClean="0">
                          <a:latin typeface="Cambria Math" panose="02040503050406030204" pitchFamily="18" charset="0"/>
                        </a:rPr>
                        <m:t>𝐹</m:t>
                      </m:r>
                      <m:r>
                        <a:rPr lang="en-US" altLang="zh-CN" sz="2000" i="1" dirty="0" smtClean="0">
                          <a:latin typeface="Cambria Math" panose="02040503050406030204" pitchFamily="18" charset="0"/>
                        </a:rPr>
                        <m:t>1 </m:t>
                      </m:r>
                      <m:r>
                        <a:rPr lang="en-US" altLang="zh-CN" sz="2000" i="1" dirty="0" smtClean="0">
                          <a:latin typeface="Cambria Math" panose="02040503050406030204" pitchFamily="18" charset="0"/>
                        </a:rPr>
                        <m:t>𝑠𝑐𝑜𝑟𝑒</m:t>
                      </m:r>
                      <m:r>
                        <a:rPr lang="en-US" altLang="zh-CN" sz="2000" i="1" dirty="0" smtClean="0">
                          <a:latin typeface="Cambria Math" panose="02040503050406030204" pitchFamily="18" charset="0"/>
                        </a:rPr>
                        <m:t> =</m:t>
                      </m:r>
                      <m:f>
                        <m:fPr>
                          <m:ctrlPr>
                            <a:rPr lang="en-US" altLang="zh-CN" sz="2000" b="0" i="1" dirty="0" smtClean="0">
                              <a:latin typeface="Cambria Math" panose="02040503050406030204" pitchFamily="18" charset="0"/>
                            </a:rPr>
                          </m:ctrlPr>
                        </m:fPr>
                        <m:num>
                          <m:r>
                            <a:rPr lang="en-US" altLang="zh-CN" sz="2000" b="0" i="1" dirty="0" smtClean="0">
                              <a:latin typeface="Cambria Math" panose="02040503050406030204" pitchFamily="18" charset="0"/>
                            </a:rPr>
                            <m:t>2</m:t>
                          </m:r>
                          <m:r>
                            <m:rPr>
                              <m:sty m:val="p"/>
                            </m:rPr>
                            <a:rPr lang="en-US" altLang="zh-CN" sz="2000" i="1" dirty="0">
                              <a:latin typeface="Cambria Math" panose="02040503050406030204" pitchFamily="18" charset="0"/>
                            </a:rPr>
                            <m:t>PR</m:t>
                          </m:r>
                        </m:num>
                        <m:den>
                          <m:r>
                            <m:rPr>
                              <m:sty m:val="p"/>
                            </m:rPr>
                            <a:rPr lang="en-US" altLang="zh-CN" sz="2000" i="1" dirty="0">
                              <a:latin typeface="Cambria Math" panose="02040503050406030204" pitchFamily="18" charset="0"/>
                            </a:rPr>
                            <m:t>P</m:t>
                          </m:r>
                          <m:r>
                            <a:rPr lang="en-US" altLang="zh-CN" sz="2000" b="0" i="1" dirty="0" smtClean="0">
                              <a:latin typeface="Cambria Math" panose="02040503050406030204" pitchFamily="18" charset="0"/>
                            </a:rPr>
                            <m:t>+</m:t>
                          </m:r>
                          <m:r>
                            <m:rPr>
                              <m:sty m:val="p"/>
                            </m:rPr>
                            <a:rPr lang="en-US" altLang="zh-CN" sz="2000" i="1" dirty="0">
                              <a:latin typeface="Cambria Math" panose="02040503050406030204" pitchFamily="18" charset="0"/>
                            </a:rPr>
                            <m:t>R</m:t>
                          </m:r>
                        </m:den>
                      </m:f>
                    </m:oMath>
                  </m:oMathPara>
                </a14:m>
                <a:endParaRPr lang="en-US" altLang="zh-CN" sz="20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000" i="1" dirty="0" smtClean="0">
                          <a:latin typeface="Cambria Math" panose="02040503050406030204" pitchFamily="18" charset="0"/>
                        </a:rPr>
                        <m:t> </m:t>
                      </m:r>
                    </m:oMath>
                  </m:oMathPara>
                </a14:m>
                <a:endParaRPr lang="zh-CN" altLang="en-US" sz="2000" dirty="0"/>
              </a:p>
            </p:txBody>
          </p:sp>
        </mc:Choice>
        <mc:Fallback xmlns="">
          <p:sp>
            <p:nvSpPr>
              <p:cNvPr id="49" name="文本框 48">
                <a:extLst>
                  <a:ext uri="{FF2B5EF4-FFF2-40B4-BE49-F238E27FC236}">
                    <a16:creationId xmlns:a16="http://schemas.microsoft.com/office/drawing/2014/main" id="{34BD2252-375A-4F02-8F46-A1C6762CEF5F}"/>
                  </a:ext>
                </a:extLst>
              </p:cNvPr>
              <p:cNvSpPr txBox="1">
                <a:spLocks noRot="1" noChangeAspect="1" noMove="1" noResize="1" noEditPoints="1" noAdjustHandles="1" noChangeArrowheads="1" noChangeShapeType="1" noTextEdit="1"/>
              </p:cNvSpPr>
              <p:nvPr/>
            </p:nvSpPr>
            <p:spPr>
              <a:xfrm>
                <a:off x="6096000" y="3193589"/>
                <a:ext cx="5094468" cy="2875211"/>
              </a:xfrm>
              <a:prstGeom prst="rect">
                <a:avLst/>
              </a:prstGeom>
              <a:blipFill>
                <a:blip r:embed="rId4"/>
                <a:stretch>
                  <a:fillRect/>
                </a:stretch>
              </a:blipFill>
            </p:spPr>
            <p:txBody>
              <a:bodyPr/>
              <a:lstStyle/>
              <a:p>
                <a:r>
                  <a:rPr lang="zh-CN" altLang="en-US">
                    <a:noFill/>
                  </a:rPr>
                  <a:t> </a:t>
                </a:r>
              </a:p>
            </p:txBody>
          </p:sp>
        </mc:Fallback>
      </mc:AlternateContent>
      <p:sp>
        <p:nvSpPr>
          <p:cNvPr id="43" name="文本框 42">
            <a:extLst>
              <a:ext uri="{FF2B5EF4-FFF2-40B4-BE49-F238E27FC236}">
                <a16:creationId xmlns:a16="http://schemas.microsoft.com/office/drawing/2014/main" id="{ECE0BC86-5EFA-47D6-8511-4966538E1BDC}"/>
              </a:ext>
            </a:extLst>
          </p:cNvPr>
          <p:cNvSpPr txBox="1"/>
          <p:nvPr/>
        </p:nvSpPr>
        <p:spPr>
          <a:xfrm>
            <a:off x="1045297" y="6202701"/>
            <a:ext cx="10072812" cy="307777"/>
          </a:xfrm>
          <a:prstGeom prst="rect">
            <a:avLst/>
          </a:prstGeom>
          <a:noFill/>
        </p:spPr>
        <p:txBody>
          <a:bodyPr wrap="square">
            <a:spAutoFit/>
          </a:bodyPr>
          <a:lstStyle/>
          <a:p>
            <a:pPr algn="just"/>
            <a:r>
              <a:rPr lang="en-US" altLang="zh-CN" sz="1400" kern="100" dirty="0">
                <a:solidFill>
                  <a:schemeClr val="accent1">
                    <a:lumMod val="60000"/>
                    <a:lumOff val="40000"/>
                  </a:schemeClr>
                </a:solidFill>
                <a:effectLst/>
                <a:latin typeface="等线" panose="02010600030101010101" pitchFamily="2" charset="-122"/>
                <a:ea typeface="等线" panose="02010600030101010101" pitchFamily="2" charset="-122"/>
                <a:cs typeface="Times New Roman" panose="02020603050405020304" pitchFamily="18" charset="0"/>
              </a:rPr>
              <a:t>Greenwald, N.F., Miller, G., Moen, E. et al. Nat Biotech</a:t>
            </a:r>
            <a:endParaRPr lang="zh-CN" altLang="zh-CN" sz="1400" kern="100" dirty="0">
              <a:solidFill>
                <a:schemeClr val="accent1">
                  <a:lumMod val="60000"/>
                  <a:lumOff val="40000"/>
                </a:schemeClr>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26" name="文本框 25">
            <a:extLst>
              <a:ext uri="{FF2B5EF4-FFF2-40B4-BE49-F238E27FC236}">
                <a16:creationId xmlns:a16="http://schemas.microsoft.com/office/drawing/2014/main" id="{01F4EDDC-E223-4DA0-AFB4-D57A45B36293}"/>
              </a:ext>
            </a:extLst>
          </p:cNvPr>
          <p:cNvSpPr txBox="1"/>
          <p:nvPr/>
        </p:nvSpPr>
        <p:spPr>
          <a:xfrm>
            <a:off x="7908926" y="2425106"/>
            <a:ext cx="716914" cy="307777"/>
          </a:xfrm>
          <a:prstGeom prst="rect">
            <a:avLst/>
          </a:prstGeom>
          <a:noFill/>
        </p:spPr>
        <p:txBody>
          <a:bodyPr wrap="square" rtlCol="0">
            <a:spAutoFit/>
          </a:bodyPr>
          <a:lstStyle/>
          <a:p>
            <a:r>
              <a:rPr lang="zh-CN" altLang="en-US" sz="1400" dirty="0"/>
              <a:t>假阳性</a:t>
            </a:r>
          </a:p>
        </p:txBody>
      </p:sp>
      <p:sp>
        <p:nvSpPr>
          <p:cNvPr id="45" name="文本框 44">
            <a:extLst>
              <a:ext uri="{FF2B5EF4-FFF2-40B4-BE49-F238E27FC236}">
                <a16:creationId xmlns:a16="http://schemas.microsoft.com/office/drawing/2014/main" id="{DCDBCB5E-F2F6-4793-943F-167C8A6A7381}"/>
              </a:ext>
            </a:extLst>
          </p:cNvPr>
          <p:cNvSpPr txBox="1"/>
          <p:nvPr/>
        </p:nvSpPr>
        <p:spPr>
          <a:xfrm>
            <a:off x="8784553" y="2431588"/>
            <a:ext cx="716914" cy="307777"/>
          </a:xfrm>
          <a:prstGeom prst="rect">
            <a:avLst/>
          </a:prstGeom>
          <a:noFill/>
        </p:spPr>
        <p:txBody>
          <a:bodyPr wrap="square" rtlCol="0">
            <a:spAutoFit/>
          </a:bodyPr>
          <a:lstStyle/>
          <a:p>
            <a:r>
              <a:rPr lang="zh-CN" altLang="en-US" sz="1400" dirty="0"/>
              <a:t>真阳性</a:t>
            </a:r>
          </a:p>
        </p:txBody>
      </p:sp>
      <p:sp>
        <p:nvSpPr>
          <p:cNvPr id="50" name="文本框 49">
            <a:extLst>
              <a:ext uri="{FF2B5EF4-FFF2-40B4-BE49-F238E27FC236}">
                <a16:creationId xmlns:a16="http://schemas.microsoft.com/office/drawing/2014/main" id="{252CBBB8-B90A-447B-9220-96BC29FFCCD3}"/>
              </a:ext>
            </a:extLst>
          </p:cNvPr>
          <p:cNvSpPr txBox="1"/>
          <p:nvPr/>
        </p:nvSpPr>
        <p:spPr>
          <a:xfrm>
            <a:off x="9657015" y="2425106"/>
            <a:ext cx="716914" cy="307777"/>
          </a:xfrm>
          <a:prstGeom prst="rect">
            <a:avLst/>
          </a:prstGeom>
          <a:noFill/>
        </p:spPr>
        <p:txBody>
          <a:bodyPr wrap="square" rtlCol="0">
            <a:spAutoFit/>
          </a:bodyPr>
          <a:lstStyle/>
          <a:p>
            <a:r>
              <a:rPr lang="zh-CN" altLang="en-US" sz="1400" dirty="0"/>
              <a:t>真阴性</a:t>
            </a:r>
          </a:p>
        </p:txBody>
      </p:sp>
      <p:sp>
        <p:nvSpPr>
          <p:cNvPr id="31" name="灯片编号占位符 30">
            <a:extLst>
              <a:ext uri="{FF2B5EF4-FFF2-40B4-BE49-F238E27FC236}">
                <a16:creationId xmlns:a16="http://schemas.microsoft.com/office/drawing/2014/main" id="{CB02FD83-3563-D914-7901-400BDF937740}"/>
              </a:ext>
            </a:extLst>
          </p:cNvPr>
          <p:cNvSpPr>
            <a:spLocks noGrp="1"/>
          </p:cNvSpPr>
          <p:nvPr>
            <p:ph type="sldNum" sz="quarter" idx="12"/>
          </p:nvPr>
        </p:nvSpPr>
        <p:spPr/>
        <p:txBody>
          <a:bodyPr/>
          <a:lstStyle/>
          <a:p>
            <a:fld id="{E4F05AE2-E521-4071-B027-062C254CFD7B}" type="slidenum">
              <a:rPr lang="zh-CN" altLang="en-US" smtClean="0"/>
              <a:t>15</a:t>
            </a:fld>
            <a:endParaRPr lang="zh-CN" altLang="en-US"/>
          </a:p>
        </p:txBody>
      </p:sp>
    </p:spTree>
    <p:extLst>
      <p:ext uri="{BB962C8B-B14F-4D97-AF65-F5344CB8AC3E}">
        <p14:creationId xmlns:p14="http://schemas.microsoft.com/office/powerpoint/2010/main" val="24302180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2DF9B6D-4DF5-10BF-17BA-A0C360C5B922}"/>
              </a:ext>
            </a:extLst>
          </p:cNvPr>
          <p:cNvSpPr>
            <a:spLocks noGrp="1"/>
          </p:cNvSpPr>
          <p:nvPr>
            <p:ph type="sldNum" sz="quarter" idx="12"/>
          </p:nvPr>
        </p:nvSpPr>
        <p:spPr/>
        <p:txBody>
          <a:bodyPr/>
          <a:lstStyle/>
          <a:p>
            <a:fld id="{E4F05AE2-E521-4071-B027-062C254CFD7B}" type="slidenum">
              <a:rPr lang="zh-CN" altLang="en-US" smtClean="0"/>
              <a:t>16</a:t>
            </a:fld>
            <a:endParaRPr lang="zh-CN" altLang="en-US"/>
          </a:p>
        </p:txBody>
      </p:sp>
      <p:sp>
        <p:nvSpPr>
          <p:cNvPr id="4" name="文本框 3">
            <a:extLst>
              <a:ext uri="{FF2B5EF4-FFF2-40B4-BE49-F238E27FC236}">
                <a16:creationId xmlns:a16="http://schemas.microsoft.com/office/drawing/2014/main" id="{A2E25C96-0703-C1FF-7C31-5B88A9E94C00}"/>
              </a:ext>
            </a:extLst>
          </p:cNvPr>
          <p:cNvSpPr txBox="1"/>
          <p:nvPr/>
        </p:nvSpPr>
        <p:spPr>
          <a:xfrm>
            <a:off x="2735023" y="5886615"/>
            <a:ext cx="10733841" cy="677108"/>
          </a:xfrm>
          <a:prstGeom prst="rect">
            <a:avLst/>
          </a:prstGeom>
          <a:noFill/>
        </p:spPr>
        <p:txBody>
          <a:bodyPr wrap="square" rtlCol="0">
            <a:spAutoFit/>
          </a:bodyPr>
          <a:lstStyle/>
          <a:p>
            <a:r>
              <a:rPr lang="zh-CN" altLang="zh-CN" sz="2000" dirty="0">
                <a:solidFill>
                  <a:schemeClr val="accent1"/>
                </a:solidFill>
                <a:effectLst/>
                <a:ea typeface="等线" panose="02010600030101010101" pitchFamily="2" charset="-122"/>
                <a:cs typeface="Times New Roman" panose="02020603050405020304" pitchFamily="18" charset="0"/>
              </a:rPr>
              <a:t>在准确率，召回率，</a:t>
            </a:r>
            <a:r>
              <a:rPr lang="en-US" altLang="zh-CN" sz="2000" dirty="0">
                <a:solidFill>
                  <a:schemeClr val="accent1"/>
                </a:solidFill>
                <a:effectLst/>
                <a:ea typeface="等线" panose="02010600030101010101" pitchFamily="2" charset="-122"/>
                <a:cs typeface="Times New Roman" panose="02020603050405020304" pitchFamily="18" charset="0"/>
              </a:rPr>
              <a:t>f1</a:t>
            </a:r>
            <a:r>
              <a:rPr lang="zh-CN" altLang="zh-CN" sz="2000" dirty="0">
                <a:solidFill>
                  <a:schemeClr val="accent1"/>
                </a:solidFill>
                <a:effectLst/>
                <a:ea typeface="等线" panose="02010600030101010101" pitchFamily="2" charset="-122"/>
                <a:cs typeface="Times New Roman" panose="02020603050405020304" pitchFamily="18" charset="0"/>
              </a:rPr>
              <a:t>分数上，</a:t>
            </a:r>
            <a:r>
              <a:rPr lang="en-US" altLang="zh-CN" sz="2000" dirty="0" err="1">
                <a:solidFill>
                  <a:schemeClr val="accent1"/>
                </a:solidFill>
                <a:effectLst/>
                <a:ea typeface="等线" panose="02010600030101010101" pitchFamily="2" charset="-122"/>
                <a:cs typeface="Times New Roman" panose="02020603050405020304" pitchFamily="18" charset="0"/>
              </a:rPr>
              <a:t>DeepCell</a:t>
            </a:r>
            <a:r>
              <a:rPr lang="zh-CN" altLang="zh-CN" sz="2000" dirty="0">
                <a:solidFill>
                  <a:schemeClr val="accent1"/>
                </a:solidFill>
                <a:effectLst/>
                <a:ea typeface="等线" panose="02010600030101010101" pitchFamily="2" charset="-122"/>
                <a:cs typeface="Times New Roman" panose="02020603050405020304" pitchFamily="18" charset="0"/>
              </a:rPr>
              <a:t>都显著优</a:t>
            </a:r>
            <a:r>
              <a:rPr lang="zh-CN" altLang="en-US" sz="2000" dirty="0">
                <a:solidFill>
                  <a:schemeClr val="accent1"/>
                </a:solidFill>
                <a:effectLst/>
                <a:ea typeface="等线" panose="02010600030101010101" pitchFamily="2" charset="-122"/>
                <a:cs typeface="Times New Roman" panose="02020603050405020304" pitchFamily="18" charset="0"/>
              </a:rPr>
              <a:t>于</a:t>
            </a:r>
            <a:r>
              <a:rPr lang="en-US" altLang="zh-CN" sz="2000" dirty="0">
                <a:solidFill>
                  <a:schemeClr val="accent1"/>
                </a:solidFill>
                <a:effectLst/>
                <a:ea typeface="等线" panose="02010600030101010101" pitchFamily="2" charset="-122"/>
                <a:cs typeface="Times New Roman" panose="02020603050405020304" pitchFamily="18" charset="0"/>
              </a:rPr>
              <a:t>CellPose. </a:t>
            </a:r>
            <a:endParaRPr lang="zh-CN" altLang="en-US" sz="2000" dirty="0">
              <a:solidFill>
                <a:schemeClr val="accent1"/>
              </a:solidFill>
            </a:endParaRPr>
          </a:p>
          <a:p>
            <a:endParaRPr lang="zh-CN" altLang="en-US" dirty="0"/>
          </a:p>
        </p:txBody>
      </p:sp>
      <p:sp>
        <p:nvSpPr>
          <p:cNvPr id="5" name="文本框 4">
            <a:extLst>
              <a:ext uri="{FF2B5EF4-FFF2-40B4-BE49-F238E27FC236}">
                <a16:creationId xmlns:a16="http://schemas.microsoft.com/office/drawing/2014/main" id="{6B9866E5-27E7-7C0C-0413-7A87E960D1DF}"/>
              </a:ext>
            </a:extLst>
          </p:cNvPr>
          <p:cNvSpPr txBox="1"/>
          <p:nvPr/>
        </p:nvSpPr>
        <p:spPr>
          <a:xfrm>
            <a:off x="1474634" y="265194"/>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DeepCell-</a:t>
            </a:r>
            <a:r>
              <a:rPr lang="zh-CN" altLang="en-US" sz="3000" b="1" dirty="0">
                <a:solidFill>
                  <a:schemeClr val="accent1"/>
                </a:solidFill>
                <a:latin typeface="+mj-ea"/>
                <a:ea typeface="+mj-ea"/>
              </a:rPr>
              <a:t>最佳细胞分割方法</a:t>
            </a:r>
          </a:p>
        </p:txBody>
      </p:sp>
      <p:grpSp>
        <p:nvGrpSpPr>
          <p:cNvPr id="6" name="组合 5">
            <a:extLst>
              <a:ext uri="{FF2B5EF4-FFF2-40B4-BE49-F238E27FC236}">
                <a16:creationId xmlns:a16="http://schemas.microsoft.com/office/drawing/2014/main" id="{28216333-B233-1D06-6038-0D9FF4B8E1E9}"/>
              </a:ext>
            </a:extLst>
          </p:cNvPr>
          <p:cNvGrpSpPr/>
          <p:nvPr/>
        </p:nvGrpSpPr>
        <p:grpSpPr>
          <a:xfrm>
            <a:off x="4874274" y="264616"/>
            <a:ext cx="425713" cy="442041"/>
            <a:chOff x="5823870" y="1767426"/>
            <a:chExt cx="425713" cy="442041"/>
          </a:xfrm>
        </p:grpSpPr>
        <p:grpSp>
          <p:nvGrpSpPr>
            <p:cNvPr id="7" name="Group 10">
              <a:extLst>
                <a:ext uri="{FF2B5EF4-FFF2-40B4-BE49-F238E27FC236}">
                  <a16:creationId xmlns:a16="http://schemas.microsoft.com/office/drawing/2014/main" id="{E1AA1134-B56C-1961-1AC0-7BD1307FE450}"/>
                </a:ext>
              </a:extLst>
            </p:cNvPr>
            <p:cNvGrpSpPr>
              <a:grpSpLocks noChangeAspect="1"/>
            </p:cNvGrpSpPr>
            <p:nvPr/>
          </p:nvGrpSpPr>
          <p:grpSpPr bwMode="auto">
            <a:xfrm rot="18923445">
              <a:off x="5963891" y="1767426"/>
              <a:ext cx="285692" cy="285786"/>
              <a:chOff x="14101" y="4437"/>
              <a:chExt cx="3056" cy="3057"/>
            </a:xfrm>
          </p:grpSpPr>
          <p:sp>
            <p:nvSpPr>
              <p:cNvPr id="11" name="Freeform 11">
                <a:extLst>
                  <a:ext uri="{FF2B5EF4-FFF2-40B4-BE49-F238E27FC236}">
                    <a16:creationId xmlns:a16="http://schemas.microsoft.com/office/drawing/2014/main" id="{6EC02493-F3E5-F357-E456-46341C1EBFF3}"/>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2" name="Freeform 12">
                <a:extLst>
                  <a:ext uri="{FF2B5EF4-FFF2-40B4-BE49-F238E27FC236}">
                    <a16:creationId xmlns:a16="http://schemas.microsoft.com/office/drawing/2014/main" id="{59E877C1-01FA-C944-04F4-F5E3379D927A}"/>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8" name="Group 10">
              <a:extLst>
                <a:ext uri="{FF2B5EF4-FFF2-40B4-BE49-F238E27FC236}">
                  <a16:creationId xmlns:a16="http://schemas.microsoft.com/office/drawing/2014/main" id="{DFE76B53-0713-AE91-84ED-F994175F7643}"/>
                </a:ext>
              </a:extLst>
            </p:cNvPr>
            <p:cNvGrpSpPr>
              <a:grpSpLocks noChangeAspect="1"/>
            </p:cNvGrpSpPr>
            <p:nvPr/>
          </p:nvGrpSpPr>
          <p:grpSpPr bwMode="auto">
            <a:xfrm rot="18923445">
              <a:off x="5823870" y="1809585"/>
              <a:ext cx="399751" cy="399882"/>
              <a:chOff x="14101" y="4437"/>
              <a:chExt cx="3056" cy="3057"/>
            </a:xfrm>
          </p:grpSpPr>
          <p:sp>
            <p:nvSpPr>
              <p:cNvPr id="9" name="Freeform 11">
                <a:extLst>
                  <a:ext uri="{FF2B5EF4-FFF2-40B4-BE49-F238E27FC236}">
                    <a16:creationId xmlns:a16="http://schemas.microsoft.com/office/drawing/2014/main" id="{AFA40516-82D3-FD6A-186C-9C079CC11175}"/>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10" name="Freeform 12">
                <a:extLst>
                  <a:ext uri="{FF2B5EF4-FFF2-40B4-BE49-F238E27FC236}">
                    <a16:creationId xmlns:a16="http://schemas.microsoft.com/office/drawing/2014/main" id="{4FF41CC2-1391-7258-D4B3-446340CC5DA9}"/>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pic>
        <p:nvPicPr>
          <p:cNvPr id="14" name="Picture 13">
            <a:extLst>
              <a:ext uri="{FF2B5EF4-FFF2-40B4-BE49-F238E27FC236}">
                <a16:creationId xmlns:a16="http://schemas.microsoft.com/office/drawing/2014/main" id="{8BB33BF6-8FB7-DB81-EED5-EBEC19446C79}"/>
              </a:ext>
            </a:extLst>
          </p:cNvPr>
          <p:cNvPicPr>
            <a:picLocks noChangeAspect="1"/>
          </p:cNvPicPr>
          <p:nvPr/>
        </p:nvPicPr>
        <p:blipFill rotWithShape="1">
          <a:blip r:embed="rId3">
            <a:clrChange>
              <a:clrFrom>
                <a:srgbClr val="1F252F"/>
              </a:clrFrom>
              <a:clrTo>
                <a:srgbClr val="1F252F">
                  <a:alpha val="0"/>
                </a:srgbClr>
              </a:clrTo>
            </a:clrChange>
          </a:blip>
          <a:srcRect l="7333" t="4889" r="19316" b="4595"/>
          <a:stretch/>
        </p:blipFill>
        <p:spPr>
          <a:xfrm>
            <a:off x="3520827" y="1656176"/>
            <a:ext cx="3309257" cy="3363686"/>
          </a:xfrm>
          <a:prstGeom prst="ellipse">
            <a:avLst/>
          </a:prstGeom>
        </p:spPr>
      </p:pic>
      <p:pic>
        <p:nvPicPr>
          <p:cNvPr id="15" name="Picture 14">
            <a:extLst>
              <a:ext uri="{FF2B5EF4-FFF2-40B4-BE49-F238E27FC236}">
                <a16:creationId xmlns:a16="http://schemas.microsoft.com/office/drawing/2014/main" id="{1891B283-65C7-E217-7A1E-095152327727}"/>
              </a:ext>
            </a:extLst>
          </p:cNvPr>
          <p:cNvPicPr>
            <a:picLocks noChangeAspect="1"/>
          </p:cNvPicPr>
          <p:nvPr/>
        </p:nvPicPr>
        <p:blipFill rotWithShape="1">
          <a:blip r:embed="rId4"/>
          <a:srcRect b="26847"/>
          <a:stretch/>
        </p:blipFill>
        <p:spPr>
          <a:xfrm>
            <a:off x="4191154" y="5247237"/>
            <a:ext cx="1968601" cy="534230"/>
          </a:xfrm>
          <a:prstGeom prst="rect">
            <a:avLst/>
          </a:prstGeom>
        </p:spPr>
      </p:pic>
      <p:sp>
        <p:nvSpPr>
          <p:cNvPr id="16" name="Arrow: Striped Right 15">
            <a:extLst>
              <a:ext uri="{FF2B5EF4-FFF2-40B4-BE49-F238E27FC236}">
                <a16:creationId xmlns:a16="http://schemas.microsoft.com/office/drawing/2014/main" id="{7A76B08D-0F76-7CA3-F0AB-79459A2295A2}"/>
              </a:ext>
            </a:extLst>
          </p:cNvPr>
          <p:cNvSpPr/>
          <p:nvPr/>
        </p:nvSpPr>
        <p:spPr>
          <a:xfrm>
            <a:off x="84438" y="3338019"/>
            <a:ext cx="2766060" cy="285750"/>
          </a:xfrm>
          <a:prstGeom prst="stripedRightArrow">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Arrow: Striped Right 16">
            <a:extLst>
              <a:ext uri="{FF2B5EF4-FFF2-40B4-BE49-F238E27FC236}">
                <a16:creationId xmlns:a16="http://schemas.microsoft.com/office/drawing/2014/main" id="{B5CC4BF3-D8DB-6970-40C6-B101F34EF8BD}"/>
              </a:ext>
            </a:extLst>
          </p:cNvPr>
          <p:cNvSpPr/>
          <p:nvPr/>
        </p:nvSpPr>
        <p:spPr>
          <a:xfrm>
            <a:off x="7500411" y="3282414"/>
            <a:ext cx="2766060" cy="285750"/>
          </a:xfrm>
          <a:prstGeom prst="stripedRightArrow">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TextBox 17">
            <a:extLst>
              <a:ext uri="{FF2B5EF4-FFF2-40B4-BE49-F238E27FC236}">
                <a16:creationId xmlns:a16="http://schemas.microsoft.com/office/drawing/2014/main" id="{FEAD43EF-CF40-415C-E53C-047E37DE5509}"/>
              </a:ext>
            </a:extLst>
          </p:cNvPr>
          <p:cNvSpPr txBox="1"/>
          <p:nvPr/>
        </p:nvSpPr>
        <p:spPr>
          <a:xfrm>
            <a:off x="978719" y="2820749"/>
            <a:ext cx="2766060" cy="461665"/>
          </a:xfrm>
          <a:prstGeom prst="rect">
            <a:avLst/>
          </a:prstGeom>
          <a:noFill/>
        </p:spPr>
        <p:txBody>
          <a:bodyPr wrap="square" rtlCol="0">
            <a:spAutoFit/>
          </a:bodyPr>
          <a:lstStyle/>
          <a:p>
            <a:r>
              <a:rPr lang="zh-CN" altLang="en-US" sz="2400" dirty="0"/>
              <a:t>选择</a:t>
            </a:r>
          </a:p>
        </p:txBody>
      </p:sp>
      <p:sp>
        <p:nvSpPr>
          <p:cNvPr id="19" name="TextBox 18">
            <a:extLst>
              <a:ext uri="{FF2B5EF4-FFF2-40B4-BE49-F238E27FC236}">
                <a16:creationId xmlns:a16="http://schemas.microsoft.com/office/drawing/2014/main" id="{0001D030-75F8-9CC2-95D4-DFCBA6C8989C}"/>
              </a:ext>
            </a:extLst>
          </p:cNvPr>
          <p:cNvSpPr txBox="1"/>
          <p:nvPr/>
        </p:nvSpPr>
        <p:spPr>
          <a:xfrm>
            <a:off x="8471032" y="2816714"/>
            <a:ext cx="2766060" cy="461665"/>
          </a:xfrm>
          <a:prstGeom prst="rect">
            <a:avLst/>
          </a:prstGeom>
          <a:noFill/>
        </p:spPr>
        <p:txBody>
          <a:bodyPr wrap="square" rtlCol="0">
            <a:spAutoFit/>
          </a:bodyPr>
          <a:lstStyle/>
          <a:p>
            <a:r>
              <a:rPr lang="zh-CN" altLang="en-US" sz="2400" dirty="0"/>
              <a:t>应用</a:t>
            </a:r>
          </a:p>
        </p:txBody>
      </p:sp>
      <p:sp>
        <p:nvSpPr>
          <p:cNvPr id="20" name="文本框 54">
            <a:extLst>
              <a:ext uri="{FF2B5EF4-FFF2-40B4-BE49-F238E27FC236}">
                <a16:creationId xmlns:a16="http://schemas.microsoft.com/office/drawing/2014/main" id="{7F38988E-32B8-F7D2-2D5E-4380B575088A}"/>
              </a:ext>
            </a:extLst>
          </p:cNvPr>
          <p:cNvSpPr txBox="1"/>
          <p:nvPr/>
        </p:nvSpPr>
        <p:spPr>
          <a:xfrm>
            <a:off x="10276094" y="3126423"/>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Pipeline</a:t>
            </a:r>
            <a:endParaRPr lang="zh-CN" altLang="en-US" sz="3000" b="1" dirty="0">
              <a:solidFill>
                <a:schemeClr val="accent1"/>
              </a:solidFill>
              <a:latin typeface="+mj-ea"/>
              <a:ea typeface="+mj-ea"/>
            </a:endParaRPr>
          </a:p>
        </p:txBody>
      </p:sp>
    </p:spTree>
    <p:extLst>
      <p:ext uri="{BB962C8B-B14F-4D97-AF65-F5344CB8AC3E}">
        <p14:creationId xmlns:p14="http://schemas.microsoft.com/office/powerpoint/2010/main" val="267173378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94C7B0B-2748-433D-B1B6-B7AC40763589}"/>
              </a:ext>
            </a:extLst>
          </p:cNvPr>
          <p:cNvSpPr txBox="1"/>
          <p:nvPr/>
        </p:nvSpPr>
        <p:spPr>
          <a:xfrm>
            <a:off x="5130190" y="1474351"/>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流程 </a:t>
            </a:r>
            <a:r>
              <a:rPr lang="en-US" altLang="zh-CN" sz="3000" b="1" dirty="0">
                <a:solidFill>
                  <a:schemeClr val="accent1"/>
                </a:solidFill>
                <a:latin typeface="+mj-ea"/>
                <a:ea typeface="+mj-ea"/>
              </a:rPr>
              <a:t>—“Easy Run”</a:t>
            </a:r>
            <a:endParaRPr lang="zh-CN" altLang="en-US" sz="3000" b="1" dirty="0">
              <a:solidFill>
                <a:schemeClr val="accent1"/>
              </a:solidFill>
              <a:latin typeface="+mj-ea"/>
              <a:ea typeface="+mj-ea"/>
            </a:endParaRPr>
          </a:p>
        </p:txBody>
      </p:sp>
      <p:grpSp>
        <p:nvGrpSpPr>
          <p:cNvPr id="11" name="组合 10">
            <a:extLst>
              <a:ext uri="{FF2B5EF4-FFF2-40B4-BE49-F238E27FC236}">
                <a16:creationId xmlns:a16="http://schemas.microsoft.com/office/drawing/2014/main" id="{C33F3233-AF6B-4664-B267-0CE63F14A226}"/>
              </a:ext>
            </a:extLst>
          </p:cNvPr>
          <p:cNvGrpSpPr/>
          <p:nvPr/>
        </p:nvGrpSpPr>
        <p:grpSpPr>
          <a:xfrm>
            <a:off x="277054" y="2527601"/>
            <a:ext cx="11777913" cy="3252796"/>
            <a:chOff x="277054" y="2527601"/>
            <a:chExt cx="11777913" cy="3252796"/>
          </a:xfrm>
        </p:grpSpPr>
        <p:sp>
          <p:nvSpPr>
            <p:cNvPr id="10" name="箭头: 右 9">
              <a:extLst>
                <a:ext uri="{FF2B5EF4-FFF2-40B4-BE49-F238E27FC236}">
                  <a16:creationId xmlns:a16="http://schemas.microsoft.com/office/drawing/2014/main" id="{27F00257-B74A-4089-B2D1-BFBD124E5698}"/>
                </a:ext>
              </a:extLst>
            </p:cNvPr>
            <p:cNvSpPr/>
            <p:nvPr/>
          </p:nvSpPr>
          <p:spPr>
            <a:xfrm>
              <a:off x="277054" y="3902052"/>
              <a:ext cx="11777913" cy="697450"/>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AA465E1E-7B87-4E87-B0F8-595A63326D9C}"/>
                </a:ext>
              </a:extLst>
            </p:cNvPr>
            <p:cNvSpPr/>
            <p:nvPr/>
          </p:nvSpPr>
          <p:spPr>
            <a:xfrm>
              <a:off x="731837" y="2527601"/>
              <a:ext cx="2527226" cy="2801750"/>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7" name="矩形: 圆角 56">
              <a:extLst>
                <a:ext uri="{FF2B5EF4-FFF2-40B4-BE49-F238E27FC236}">
                  <a16:creationId xmlns:a16="http://schemas.microsoft.com/office/drawing/2014/main" id="{92CA556E-24EE-49F9-A0B9-56BC74BC2D94}"/>
                </a:ext>
              </a:extLst>
            </p:cNvPr>
            <p:cNvSpPr/>
            <p:nvPr/>
          </p:nvSpPr>
          <p:spPr>
            <a:xfrm>
              <a:off x="3465537" y="2978647"/>
              <a:ext cx="2527226" cy="2801750"/>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8" name="矩形: 圆角 57">
              <a:extLst>
                <a:ext uri="{FF2B5EF4-FFF2-40B4-BE49-F238E27FC236}">
                  <a16:creationId xmlns:a16="http://schemas.microsoft.com/office/drawing/2014/main" id="{978244C9-55FC-465C-BD9E-806DC9EE7F6E}"/>
                </a:ext>
              </a:extLst>
            </p:cNvPr>
            <p:cNvSpPr/>
            <p:nvPr/>
          </p:nvSpPr>
          <p:spPr>
            <a:xfrm>
              <a:off x="6199237" y="2527601"/>
              <a:ext cx="2527226" cy="2801750"/>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矩形: 圆角 58">
              <a:extLst>
                <a:ext uri="{FF2B5EF4-FFF2-40B4-BE49-F238E27FC236}">
                  <a16:creationId xmlns:a16="http://schemas.microsoft.com/office/drawing/2014/main" id="{5D19E879-32F1-4F8B-AF7D-31D2ED4C64EF}"/>
                </a:ext>
              </a:extLst>
            </p:cNvPr>
            <p:cNvSpPr/>
            <p:nvPr/>
          </p:nvSpPr>
          <p:spPr>
            <a:xfrm>
              <a:off x="8932937" y="2978647"/>
              <a:ext cx="2527226" cy="2801750"/>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文本框 59">
              <a:extLst>
                <a:ext uri="{FF2B5EF4-FFF2-40B4-BE49-F238E27FC236}">
                  <a16:creationId xmlns:a16="http://schemas.microsoft.com/office/drawing/2014/main" id="{352121D8-C95B-4072-B84A-B0FBFDFF1341}"/>
                </a:ext>
              </a:extLst>
            </p:cNvPr>
            <p:cNvSpPr txBox="1"/>
            <p:nvPr/>
          </p:nvSpPr>
          <p:spPr>
            <a:xfrm>
              <a:off x="1688016" y="3251905"/>
              <a:ext cx="674865" cy="230832"/>
            </a:xfrm>
            <a:prstGeom prst="rect">
              <a:avLst/>
            </a:prstGeom>
            <a:noFill/>
          </p:spPr>
          <p:txBody>
            <a:bodyPr wrap="none" lIns="0" tIns="0" rIns="0" bIns="0" rtlCol="0">
              <a:noAutofit/>
            </a:bodyPr>
            <a:lstStyle/>
            <a:p>
              <a:pPr algn="ctr"/>
              <a:r>
                <a:rPr lang="zh-CN" altLang="en-US" dirty="0">
                  <a:solidFill>
                    <a:schemeClr val="bg1"/>
                  </a:solidFill>
                </a:rPr>
                <a:t>加载库</a:t>
              </a:r>
            </a:p>
          </p:txBody>
        </p:sp>
        <p:sp>
          <p:nvSpPr>
            <p:cNvPr id="61" name="文本框 60">
              <a:extLst>
                <a:ext uri="{FF2B5EF4-FFF2-40B4-BE49-F238E27FC236}">
                  <a16:creationId xmlns:a16="http://schemas.microsoft.com/office/drawing/2014/main" id="{44C68E9E-EE75-4858-8438-D21C4F9DEBDF}"/>
                </a:ext>
              </a:extLst>
            </p:cNvPr>
            <p:cNvSpPr txBox="1"/>
            <p:nvPr/>
          </p:nvSpPr>
          <p:spPr>
            <a:xfrm>
              <a:off x="1006007" y="3791463"/>
              <a:ext cx="2038884" cy="1065305"/>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读取</a:t>
              </a:r>
              <a:r>
                <a:rPr lang="en-US" altLang="zh-CN" dirty="0" err="1">
                  <a:solidFill>
                    <a:schemeClr val="bg1"/>
                  </a:solidFill>
                  <a:latin typeface="+mn-ea"/>
                </a:rPr>
                <a:t>Deepcell</a:t>
              </a:r>
              <a:r>
                <a:rPr lang="zh-CN" altLang="en-US" dirty="0">
                  <a:solidFill>
                    <a:schemeClr val="bg1"/>
                  </a:solidFill>
                  <a:latin typeface="+mn-ea"/>
                </a:rPr>
                <a:t>包</a:t>
              </a:r>
              <a:endParaRPr lang="en-US" altLang="zh-CN" dirty="0">
                <a:solidFill>
                  <a:schemeClr val="bg1"/>
                </a:solidFill>
                <a:latin typeface="+mn-ea"/>
              </a:endParaRPr>
            </a:p>
            <a:p>
              <a:pPr algn="ctr">
                <a:lnSpc>
                  <a:spcPct val="125000"/>
                </a:lnSpc>
              </a:pPr>
              <a:r>
                <a:rPr lang="zh-CN" altLang="en-US" dirty="0">
                  <a:solidFill>
                    <a:schemeClr val="bg1"/>
                  </a:solidFill>
                  <a:latin typeface="+mn-ea"/>
                </a:rPr>
                <a:t>设置</a:t>
              </a:r>
            </a:p>
            <a:p>
              <a:pPr algn="ctr">
                <a:lnSpc>
                  <a:spcPct val="125000"/>
                </a:lnSpc>
              </a:pPr>
              <a:r>
                <a:rPr lang="zh-CN" altLang="en-US" dirty="0">
                  <a:solidFill>
                    <a:schemeClr val="bg1"/>
                  </a:solidFill>
                  <a:latin typeface="+mn-ea"/>
                </a:rPr>
                <a:t>对应的运行参数</a:t>
              </a:r>
            </a:p>
          </p:txBody>
        </p:sp>
        <p:grpSp>
          <p:nvGrpSpPr>
            <p:cNvPr id="109" name="组合 108">
              <a:extLst>
                <a:ext uri="{FF2B5EF4-FFF2-40B4-BE49-F238E27FC236}">
                  <a16:creationId xmlns:a16="http://schemas.microsoft.com/office/drawing/2014/main" id="{737EC13A-A355-46C5-88E5-9EC2AFA79F28}"/>
                </a:ext>
              </a:extLst>
            </p:cNvPr>
            <p:cNvGrpSpPr/>
            <p:nvPr/>
          </p:nvGrpSpPr>
          <p:grpSpPr>
            <a:xfrm>
              <a:off x="4549150" y="3189693"/>
              <a:ext cx="360000" cy="360000"/>
              <a:chOff x="4537910" y="1959522"/>
              <a:chExt cx="360000" cy="360000"/>
            </a:xfrm>
          </p:grpSpPr>
          <p:sp>
            <p:nvSpPr>
              <p:cNvPr id="78" name="任意多边形: 形状 77">
                <a:extLst>
                  <a:ext uri="{FF2B5EF4-FFF2-40B4-BE49-F238E27FC236}">
                    <a16:creationId xmlns:a16="http://schemas.microsoft.com/office/drawing/2014/main" id="{27669E72-936A-4FD9-8BA8-FC1F9A341AAE}"/>
                  </a:ext>
                </a:extLst>
              </p:cNvPr>
              <p:cNvSpPr/>
              <p:nvPr/>
            </p:nvSpPr>
            <p:spPr>
              <a:xfrm>
                <a:off x="4537910" y="1959522"/>
                <a:ext cx="360000" cy="360000"/>
              </a:xfrm>
              <a:custGeom>
                <a:avLst/>
                <a:gdLst>
                  <a:gd name="connsiteX0" fmla="*/ 0 w 360000"/>
                  <a:gd name="connsiteY0" fmla="*/ 0 h 360000"/>
                  <a:gd name="connsiteX1" fmla="*/ 360000 w 360000"/>
                  <a:gd name="connsiteY1" fmla="*/ 0 h 360000"/>
                  <a:gd name="connsiteX2" fmla="*/ 360000 w 360000"/>
                  <a:gd name="connsiteY2" fmla="*/ 360000 h 360000"/>
                  <a:gd name="connsiteX3" fmla="*/ 0 w 360000"/>
                  <a:gd name="connsiteY3" fmla="*/ 360000 h 360000"/>
                </a:gdLst>
                <a:ahLst/>
                <a:cxnLst>
                  <a:cxn ang="0">
                    <a:pos x="connsiteX0" y="connsiteY0"/>
                  </a:cxn>
                  <a:cxn ang="0">
                    <a:pos x="connsiteX1" y="connsiteY1"/>
                  </a:cxn>
                  <a:cxn ang="0">
                    <a:pos x="connsiteX2" y="connsiteY2"/>
                  </a:cxn>
                  <a:cxn ang="0">
                    <a:pos x="connsiteX3" y="connsiteY3"/>
                  </a:cxn>
                </a:cxnLst>
                <a:rect l="l" t="t" r="r" b="b"/>
                <a:pathLst>
                  <a:path w="360000" h="360000">
                    <a:moveTo>
                      <a:pt x="0" y="0"/>
                    </a:moveTo>
                    <a:lnTo>
                      <a:pt x="360000" y="0"/>
                    </a:lnTo>
                    <a:lnTo>
                      <a:pt x="360000" y="360000"/>
                    </a:lnTo>
                    <a:lnTo>
                      <a:pt x="0" y="360000"/>
                    </a:lnTo>
                    <a:close/>
                  </a:path>
                </a:pathLst>
              </a:custGeom>
              <a:solidFill>
                <a:srgbClr val="FFFFFF">
                  <a:alpha val="1000"/>
                </a:srgbClr>
              </a:solidFill>
              <a:ln w="7342"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70854288-6667-49A4-8BAE-C47F3FC224B6}"/>
                  </a:ext>
                </a:extLst>
              </p:cNvPr>
              <p:cNvSpPr/>
              <p:nvPr/>
            </p:nvSpPr>
            <p:spPr>
              <a:xfrm>
                <a:off x="4672910" y="1989522"/>
                <a:ext cx="90000" cy="149529"/>
              </a:xfrm>
              <a:custGeom>
                <a:avLst/>
                <a:gdLst>
                  <a:gd name="connsiteX0" fmla="*/ 0 w 90000"/>
                  <a:gd name="connsiteY0" fmla="*/ 149529 h 149529"/>
                  <a:gd name="connsiteX1" fmla="*/ 0 w 90000"/>
                  <a:gd name="connsiteY1" fmla="*/ 45000 h 149529"/>
                  <a:gd name="connsiteX2" fmla="*/ 45000 w 90000"/>
                  <a:gd name="connsiteY2" fmla="*/ 0 h 149529"/>
                  <a:gd name="connsiteX3" fmla="*/ 90000 w 90000"/>
                  <a:gd name="connsiteY3" fmla="*/ 45000 h 149529"/>
                  <a:gd name="connsiteX4" fmla="*/ 90000 w 90000"/>
                  <a:gd name="connsiteY4" fmla="*/ 60043 h 14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 h="149529">
                    <a:moveTo>
                      <a:pt x="0" y="149529"/>
                    </a:moveTo>
                    <a:lnTo>
                      <a:pt x="0" y="45000"/>
                    </a:lnTo>
                    <a:cubicBezTo>
                      <a:pt x="0" y="20147"/>
                      <a:pt x="20147" y="0"/>
                      <a:pt x="45000" y="0"/>
                    </a:cubicBezTo>
                    <a:cubicBezTo>
                      <a:pt x="69853" y="0"/>
                      <a:pt x="90000" y="20147"/>
                      <a:pt x="90000" y="45000"/>
                    </a:cubicBezTo>
                    <a:lnTo>
                      <a:pt x="90000" y="60043"/>
                    </a:lnTo>
                  </a:path>
                </a:pathLst>
              </a:custGeom>
              <a:noFill/>
              <a:ln w="29369" cap="rnd">
                <a:solidFill>
                  <a:schemeClr val="bg2"/>
                </a:solid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913A3DCC-9E02-4CCD-A567-89B21FCD720A}"/>
                  </a:ext>
                </a:extLst>
              </p:cNvPr>
              <p:cNvSpPr/>
              <p:nvPr/>
            </p:nvSpPr>
            <p:spPr>
              <a:xfrm>
                <a:off x="4672910" y="2139548"/>
                <a:ext cx="90000" cy="149973"/>
              </a:xfrm>
              <a:custGeom>
                <a:avLst/>
                <a:gdLst>
                  <a:gd name="connsiteX0" fmla="*/ 90000 w 90000"/>
                  <a:gd name="connsiteY0" fmla="*/ 0 h 149973"/>
                  <a:gd name="connsiteX1" fmla="*/ 90000 w 90000"/>
                  <a:gd name="connsiteY1" fmla="*/ 104974 h 149973"/>
                  <a:gd name="connsiteX2" fmla="*/ 45000 w 90000"/>
                  <a:gd name="connsiteY2" fmla="*/ 149974 h 149973"/>
                  <a:gd name="connsiteX3" fmla="*/ 0 w 90000"/>
                  <a:gd name="connsiteY3" fmla="*/ 104974 h 149973"/>
                  <a:gd name="connsiteX4" fmla="*/ 0 w 90000"/>
                  <a:gd name="connsiteY4" fmla="*/ 89749 h 14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00" h="149973">
                    <a:moveTo>
                      <a:pt x="90000" y="0"/>
                    </a:moveTo>
                    <a:lnTo>
                      <a:pt x="90000" y="104974"/>
                    </a:lnTo>
                    <a:cubicBezTo>
                      <a:pt x="90000" y="129827"/>
                      <a:pt x="69853" y="149974"/>
                      <a:pt x="45000" y="149974"/>
                    </a:cubicBezTo>
                    <a:cubicBezTo>
                      <a:pt x="20147" y="149974"/>
                      <a:pt x="0" y="129827"/>
                      <a:pt x="0" y="104974"/>
                    </a:cubicBezTo>
                    <a:lnTo>
                      <a:pt x="0" y="89749"/>
                    </a:lnTo>
                  </a:path>
                </a:pathLst>
              </a:custGeom>
              <a:noFill/>
              <a:ln w="29369" cap="rnd">
                <a:solidFill>
                  <a:schemeClr val="bg2"/>
                </a:solid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80FD568F-8CB2-4213-A832-31FA99E460A7}"/>
                  </a:ext>
                </a:extLst>
              </p:cNvPr>
              <p:cNvSpPr/>
              <p:nvPr/>
            </p:nvSpPr>
            <p:spPr>
              <a:xfrm>
                <a:off x="4567910" y="2094522"/>
                <a:ext cx="150000" cy="90000"/>
              </a:xfrm>
              <a:custGeom>
                <a:avLst/>
                <a:gdLst>
                  <a:gd name="connsiteX0" fmla="*/ 150000 w 150000"/>
                  <a:gd name="connsiteY0" fmla="*/ 90000 h 90000"/>
                  <a:gd name="connsiteX1" fmla="*/ 44881 w 150000"/>
                  <a:gd name="connsiteY1" fmla="*/ 90000 h 90000"/>
                  <a:gd name="connsiteX2" fmla="*/ 0 w 150000"/>
                  <a:gd name="connsiteY2" fmla="*/ 45000 h 90000"/>
                  <a:gd name="connsiteX3" fmla="*/ 44881 w 150000"/>
                  <a:gd name="connsiteY3" fmla="*/ 0 h 90000"/>
                  <a:gd name="connsiteX4" fmla="*/ 59915 w 150000"/>
                  <a:gd name="connsiteY4" fmla="*/ 0 h 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0" h="90000">
                    <a:moveTo>
                      <a:pt x="150000" y="90000"/>
                    </a:moveTo>
                    <a:lnTo>
                      <a:pt x="44881" y="90000"/>
                    </a:lnTo>
                    <a:cubicBezTo>
                      <a:pt x="20094" y="90000"/>
                      <a:pt x="0" y="69853"/>
                      <a:pt x="0" y="45000"/>
                    </a:cubicBezTo>
                    <a:cubicBezTo>
                      <a:pt x="0" y="20147"/>
                      <a:pt x="20094" y="0"/>
                      <a:pt x="44881" y="0"/>
                    </a:cubicBezTo>
                    <a:lnTo>
                      <a:pt x="59915" y="0"/>
                    </a:lnTo>
                  </a:path>
                </a:pathLst>
              </a:custGeom>
              <a:noFill/>
              <a:ln w="29369" cap="rnd">
                <a:solidFill>
                  <a:schemeClr val="bg2"/>
                </a:solid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5A936F15-ADD5-447F-86FA-52E11D0160D8}"/>
                  </a:ext>
                </a:extLst>
              </p:cNvPr>
              <p:cNvSpPr/>
              <p:nvPr/>
            </p:nvSpPr>
            <p:spPr>
              <a:xfrm>
                <a:off x="4717910" y="2094522"/>
                <a:ext cx="150000" cy="90000"/>
              </a:xfrm>
              <a:custGeom>
                <a:avLst/>
                <a:gdLst>
                  <a:gd name="connsiteX0" fmla="*/ 0 w 150000"/>
                  <a:gd name="connsiteY0" fmla="*/ 0 h 90000"/>
                  <a:gd name="connsiteX1" fmla="*/ 104916 w 150000"/>
                  <a:gd name="connsiteY1" fmla="*/ 0 h 90000"/>
                  <a:gd name="connsiteX2" fmla="*/ 150000 w 150000"/>
                  <a:gd name="connsiteY2" fmla="*/ 45000 h 90000"/>
                  <a:gd name="connsiteX3" fmla="*/ 104916 w 150000"/>
                  <a:gd name="connsiteY3" fmla="*/ 90000 h 90000"/>
                  <a:gd name="connsiteX4" fmla="*/ 90497 w 150000"/>
                  <a:gd name="connsiteY4" fmla="*/ 90000 h 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00" h="90000">
                    <a:moveTo>
                      <a:pt x="0" y="0"/>
                    </a:moveTo>
                    <a:lnTo>
                      <a:pt x="104916" y="0"/>
                    </a:lnTo>
                    <a:cubicBezTo>
                      <a:pt x="129815" y="0"/>
                      <a:pt x="150000" y="20147"/>
                      <a:pt x="150000" y="45000"/>
                    </a:cubicBezTo>
                    <a:cubicBezTo>
                      <a:pt x="150000" y="69853"/>
                      <a:pt x="129815" y="90000"/>
                      <a:pt x="104916" y="90000"/>
                    </a:cubicBezTo>
                    <a:lnTo>
                      <a:pt x="90497" y="90000"/>
                    </a:lnTo>
                  </a:path>
                </a:pathLst>
              </a:custGeom>
              <a:noFill/>
              <a:ln w="29369" cap="rnd">
                <a:solidFill>
                  <a:schemeClr val="bg2"/>
                </a:solidFill>
                <a:prstDash val="solid"/>
                <a:miter/>
              </a:ln>
            </p:spPr>
            <p:txBody>
              <a:bodyPr rtlCol="0" anchor="ctr"/>
              <a:lstStyle/>
              <a:p>
                <a:endParaRPr lang="zh-CN" altLang="en-US"/>
              </a:p>
            </p:txBody>
          </p:sp>
        </p:grpSp>
        <p:grpSp>
          <p:nvGrpSpPr>
            <p:cNvPr id="110" name="组合 109">
              <a:extLst>
                <a:ext uri="{FF2B5EF4-FFF2-40B4-BE49-F238E27FC236}">
                  <a16:creationId xmlns:a16="http://schemas.microsoft.com/office/drawing/2014/main" id="{5E19A359-AFC3-43FF-87F9-5BAE21DF18E5}"/>
                </a:ext>
              </a:extLst>
            </p:cNvPr>
            <p:cNvGrpSpPr/>
            <p:nvPr/>
          </p:nvGrpSpPr>
          <p:grpSpPr>
            <a:xfrm>
              <a:off x="7282850" y="2738647"/>
              <a:ext cx="360000" cy="360000"/>
              <a:chOff x="7462850" y="2032709"/>
              <a:chExt cx="360000" cy="360000"/>
            </a:xfrm>
          </p:grpSpPr>
          <p:sp>
            <p:nvSpPr>
              <p:cNvPr id="84" name="任意多边形: 形状 83">
                <a:extLst>
                  <a:ext uri="{FF2B5EF4-FFF2-40B4-BE49-F238E27FC236}">
                    <a16:creationId xmlns:a16="http://schemas.microsoft.com/office/drawing/2014/main" id="{9F19615A-81FC-4CFE-AECC-1263667D097A}"/>
                  </a:ext>
                </a:extLst>
              </p:cNvPr>
              <p:cNvSpPr/>
              <p:nvPr/>
            </p:nvSpPr>
            <p:spPr>
              <a:xfrm>
                <a:off x="7462850" y="2032709"/>
                <a:ext cx="360000" cy="360000"/>
              </a:xfrm>
              <a:custGeom>
                <a:avLst/>
                <a:gdLst>
                  <a:gd name="connsiteX0" fmla="*/ 0 w 360000"/>
                  <a:gd name="connsiteY0" fmla="*/ 0 h 360000"/>
                  <a:gd name="connsiteX1" fmla="*/ 360000 w 360000"/>
                  <a:gd name="connsiteY1" fmla="*/ 0 h 360000"/>
                  <a:gd name="connsiteX2" fmla="*/ 360000 w 360000"/>
                  <a:gd name="connsiteY2" fmla="*/ 360000 h 360000"/>
                  <a:gd name="connsiteX3" fmla="*/ 0 w 360000"/>
                  <a:gd name="connsiteY3" fmla="*/ 360000 h 360000"/>
                </a:gdLst>
                <a:ahLst/>
                <a:cxnLst>
                  <a:cxn ang="0">
                    <a:pos x="connsiteX0" y="connsiteY0"/>
                  </a:cxn>
                  <a:cxn ang="0">
                    <a:pos x="connsiteX1" y="connsiteY1"/>
                  </a:cxn>
                  <a:cxn ang="0">
                    <a:pos x="connsiteX2" y="connsiteY2"/>
                  </a:cxn>
                  <a:cxn ang="0">
                    <a:pos x="connsiteX3" y="connsiteY3"/>
                  </a:cxn>
                </a:cxnLst>
                <a:rect l="l" t="t" r="r" b="b"/>
                <a:pathLst>
                  <a:path w="360000" h="360000">
                    <a:moveTo>
                      <a:pt x="0" y="0"/>
                    </a:moveTo>
                    <a:lnTo>
                      <a:pt x="360000" y="0"/>
                    </a:lnTo>
                    <a:lnTo>
                      <a:pt x="360000" y="360000"/>
                    </a:lnTo>
                    <a:lnTo>
                      <a:pt x="0" y="360000"/>
                    </a:lnTo>
                    <a:close/>
                  </a:path>
                </a:pathLst>
              </a:custGeom>
              <a:solidFill>
                <a:srgbClr val="FFFFFF">
                  <a:alpha val="1000"/>
                </a:srgbClr>
              </a:solidFill>
              <a:ln w="7342"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99CB41DF-4B92-4C99-BAE0-4D3180FC3440}"/>
                  </a:ext>
                </a:extLst>
              </p:cNvPr>
              <p:cNvSpPr/>
              <p:nvPr/>
            </p:nvSpPr>
            <p:spPr>
              <a:xfrm>
                <a:off x="7642850" y="2185543"/>
                <a:ext cx="150000" cy="177165"/>
              </a:xfrm>
              <a:custGeom>
                <a:avLst/>
                <a:gdLst>
                  <a:gd name="connsiteX0" fmla="*/ 0 w 150000"/>
                  <a:gd name="connsiteY0" fmla="*/ 154248 h 177165"/>
                  <a:gd name="connsiteX1" fmla="*/ 60000 w 150000"/>
                  <a:gd name="connsiteY1" fmla="*/ 177165 h 177165"/>
                  <a:gd name="connsiteX2" fmla="*/ 150000 w 150000"/>
                  <a:gd name="connsiteY2" fmla="*/ 87165 h 177165"/>
                  <a:gd name="connsiteX3" fmla="*/ 82500 w 150000"/>
                  <a:gd name="connsiteY3" fmla="*/ 0 h 177165"/>
                </a:gdLst>
                <a:ahLst/>
                <a:cxnLst>
                  <a:cxn ang="0">
                    <a:pos x="connsiteX0" y="connsiteY0"/>
                  </a:cxn>
                  <a:cxn ang="0">
                    <a:pos x="connsiteX1" y="connsiteY1"/>
                  </a:cxn>
                  <a:cxn ang="0">
                    <a:pos x="connsiteX2" y="connsiteY2"/>
                  </a:cxn>
                  <a:cxn ang="0">
                    <a:pos x="connsiteX3" y="connsiteY3"/>
                  </a:cxn>
                </a:cxnLst>
                <a:rect l="l" t="t" r="r" b="b"/>
                <a:pathLst>
                  <a:path w="150000" h="177165">
                    <a:moveTo>
                      <a:pt x="0" y="154248"/>
                    </a:moveTo>
                    <a:cubicBezTo>
                      <a:pt x="15922" y="168500"/>
                      <a:pt x="36949" y="177165"/>
                      <a:pt x="60000" y="177165"/>
                    </a:cubicBezTo>
                    <a:cubicBezTo>
                      <a:pt x="109705" y="177165"/>
                      <a:pt x="150000" y="136871"/>
                      <a:pt x="150000" y="87165"/>
                    </a:cubicBezTo>
                    <a:cubicBezTo>
                      <a:pt x="150000" y="45229"/>
                      <a:pt x="121318" y="9992"/>
                      <a:pt x="82500" y="0"/>
                    </a:cubicBezTo>
                  </a:path>
                </a:pathLst>
              </a:custGeom>
              <a:noFill/>
              <a:ln w="29369" cap="flat">
                <a:solidFill>
                  <a:schemeClr val="bg2"/>
                </a:solidFill>
                <a:prstDash val="solid"/>
                <a:round/>
              </a:ln>
            </p:spPr>
            <p:txBody>
              <a:bodyPr rtlCol="0" anchor="ctr"/>
              <a:lstStyle/>
              <a:p>
                <a:endParaRPr lang="zh-CN" altLang="en-US"/>
              </a:p>
            </p:txBody>
          </p:sp>
          <p:sp>
            <p:nvSpPr>
              <p:cNvPr id="86" name="任意多边形: 形状 85">
                <a:extLst>
                  <a:ext uri="{FF2B5EF4-FFF2-40B4-BE49-F238E27FC236}">
                    <a16:creationId xmlns:a16="http://schemas.microsoft.com/office/drawing/2014/main" id="{4DCA0054-8903-4180-9B02-28E53FB1897E}"/>
                  </a:ext>
                </a:extLst>
              </p:cNvPr>
              <p:cNvSpPr/>
              <p:nvPr/>
            </p:nvSpPr>
            <p:spPr>
              <a:xfrm>
                <a:off x="7492850" y="2185543"/>
                <a:ext cx="180000" cy="177165"/>
              </a:xfrm>
              <a:custGeom>
                <a:avLst/>
                <a:gdLst>
                  <a:gd name="connsiteX0" fmla="*/ 67500 w 180000"/>
                  <a:gd name="connsiteY0" fmla="*/ 0 h 177165"/>
                  <a:gd name="connsiteX1" fmla="*/ 0 w 180000"/>
                  <a:gd name="connsiteY1" fmla="*/ 87165 h 177165"/>
                  <a:gd name="connsiteX2" fmla="*/ 90000 w 180000"/>
                  <a:gd name="connsiteY2" fmla="*/ 177165 h 177165"/>
                  <a:gd name="connsiteX3" fmla="*/ 180000 w 180000"/>
                  <a:gd name="connsiteY3" fmla="*/ 87165 h 177165"/>
                  <a:gd name="connsiteX4" fmla="*/ 173787 w 180000"/>
                  <a:gd name="connsiteY4" fmla="*/ 54240 h 17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 h="177165">
                    <a:moveTo>
                      <a:pt x="67500" y="0"/>
                    </a:moveTo>
                    <a:cubicBezTo>
                      <a:pt x="28682" y="9992"/>
                      <a:pt x="0" y="45229"/>
                      <a:pt x="0" y="87165"/>
                    </a:cubicBezTo>
                    <a:cubicBezTo>
                      <a:pt x="0" y="136871"/>
                      <a:pt x="40294" y="177165"/>
                      <a:pt x="90000" y="177165"/>
                    </a:cubicBezTo>
                    <a:cubicBezTo>
                      <a:pt x="139706" y="177165"/>
                      <a:pt x="180000" y="136871"/>
                      <a:pt x="180000" y="87165"/>
                    </a:cubicBezTo>
                    <a:cubicBezTo>
                      <a:pt x="180000" y="75544"/>
                      <a:pt x="177797" y="64438"/>
                      <a:pt x="173787" y="54240"/>
                    </a:cubicBezTo>
                  </a:path>
                </a:pathLst>
              </a:custGeom>
              <a:noFill/>
              <a:ln w="29369" cap="flat">
                <a:solidFill>
                  <a:schemeClr val="bg2"/>
                </a:solidFill>
                <a:prstDash val="solid"/>
                <a:round/>
              </a:ln>
            </p:spPr>
            <p:txBody>
              <a:bodyPr rtlCol="0" anchor="ctr"/>
              <a:lstStyle/>
              <a:p>
                <a:endParaRPr lang="zh-CN" altLang="en-US"/>
              </a:p>
            </p:txBody>
          </p:sp>
          <p:sp>
            <p:nvSpPr>
              <p:cNvPr id="87" name="任意多边形: 形状 86">
                <a:extLst>
                  <a:ext uri="{FF2B5EF4-FFF2-40B4-BE49-F238E27FC236}">
                    <a16:creationId xmlns:a16="http://schemas.microsoft.com/office/drawing/2014/main" id="{0844064B-B4D1-4683-A957-18C4889BAF42}"/>
                  </a:ext>
                </a:extLst>
              </p:cNvPr>
              <p:cNvSpPr/>
              <p:nvPr/>
            </p:nvSpPr>
            <p:spPr>
              <a:xfrm>
                <a:off x="7552850" y="2062709"/>
                <a:ext cx="180000" cy="180000"/>
              </a:xfrm>
              <a:custGeom>
                <a:avLst/>
                <a:gdLst>
                  <a:gd name="connsiteX0" fmla="*/ 90000 w 180000"/>
                  <a:gd name="connsiteY0" fmla="*/ 180000 h 180000"/>
                  <a:gd name="connsiteX1" fmla="*/ 180000 w 180000"/>
                  <a:gd name="connsiteY1" fmla="*/ 90000 h 180000"/>
                  <a:gd name="connsiteX2" fmla="*/ 90000 w 180000"/>
                  <a:gd name="connsiteY2" fmla="*/ 0 h 180000"/>
                  <a:gd name="connsiteX3" fmla="*/ 0 w 180000"/>
                  <a:gd name="connsiteY3" fmla="*/ 90000 h 180000"/>
                  <a:gd name="connsiteX4" fmla="*/ 90000 w 180000"/>
                  <a:gd name="connsiteY4" fmla="*/ 180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 h="180000">
                    <a:moveTo>
                      <a:pt x="90000" y="180000"/>
                    </a:moveTo>
                    <a:cubicBezTo>
                      <a:pt x="139706" y="180000"/>
                      <a:pt x="180000" y="139706"/>
                      <a:pt x="180000" y="90000"/>
                    </a:cubicBezTo>
                    <a:cubicBezTo>
                      <a:pt x="180000" y="40294"/>
                      <a:pt x="139706" y="0"/>
                      <a:pt x="90000" y="0"/>
                    </a:cubicBezTo>
                    <a:cubicBezTo>
                      <a:pt x="40295" y="0"/>
                      <a:pt x="0" y="40294"/>
                      <a:pt x="0" y="90000"/>
                    </a:cubicBezTo>
                    <a:cubicBezTo>
                      <a:pt x="0" y="139706"/>
                      <a:pt x="40295" y="180000"/>
                      <a:pt x="90000" y="180000"/>
                    </a:cubicBezTo>
                    <a:close/>
                  </a:path>
                </a:pathLst>
              </a:custGeom>
              <a:noFill/>
              <a:ln w="29369" cap="flat">
                <a:solidFill>
                  <a:schemeClr val="bg2"/>
                </a:solidFill>
                <a:prstDash val="solid"/>
                <a:round/>
              </a:ln>
            </p:spPr>
            <p:txBody>
              <a:bodyPr rtlCol="0" anchor="ctr"/>
              <a:lstStyle/>
              <a:p>
                <a:endParaRPr lang="zh-CN" altLang="en-US"/>
              </a:p>
            </p:txBody>
          </p:sp>
        </p:grpSp>
        <p:grpSp>
          <p:nvGrpSpPr>
            <p:cNvPr id="111" name="组合 110">
              <a:extLst>
                <a:ext uri="{FF2B5EF4-FFF2-40B4-BE49-F238E27FC236}">
                  <a16:creationId xmlns:a16="http://schemas.microsoft.com/office/drawing/2014/main" id="{BB2897AD-6FFF-4673-8617-B6BCA57B0C3E}"/>
                </a:ext>
              </a:extLst>
            </p:cNvPr>
            <p:cNvGrpSpPr/>
            <p:nvPr/>
          </p:nvGrpSpPr>
          <p:grpSpPr>
            <a:xfrm>
              <a:off x="10016550" y="3189693"/>
              <a:ext cx="360000" cy="360000"/>
              <a:chOff x="10032362" y="2032709"/>
              <a:chExt cx="360000" cy="360000"/>
            </a:xfrm>
          </p:grpSpPr>
          <p:sp>
            <p:nvSpPr>
              <p:cNvPr id="89" name="任意多边形: 形状 88">
                <a:extLst>
                  <a:ext uri="{FF2B5EF4-FFF2-40B4-BE49-F238E27FC236}">
                    <a16:creationId xmlns:a16="http://schemas.microsoft.com/office/drawing/2014/main" id="{8C66B266-EDEF-477B-8E8C-25FB028B5FD6}"/>
                  </a:ext>
                </a:extLst>
              </p:cNvPr>
              <p:cNvSpPr/>
              <p:nvPr/>
            </p:nvSpPr>
            <p:spPr>
              <a:xfrm>
                <a:off x="10032362" y="2032709"/>
                <a:ext cx="360000" cy="360000"/>
              </a:xfrm>
              <a:custGeom>
                <a:avLst/>
                <a:gdLst>
                  <a:gd name="connsiteX0" fmla="*/ 0 w 360000"/>
                  <a:gd name="connsiteY0" fmla="*/ 0 h 360000"/>
                  <a:gd name="connsiteX1" fmla="*/ 360000 w 360000"/>
                  <a:gd name="connsiteY1" fmla="*/ 0 h 360000"/>
                  <a:gd name="connsiteX2" fmla="*/ 360000 w 360000"/>
                  <a:gd name="connsiteY2" fmla="*/ 360000 h 360000"/>
                  <a:gd name="connsiteX3" fmla="*/ 0 w 360000"/>
                  <a:gd name="connsiteY3" fmla="*/ 360000 h 360000"/>
                </a:gdLst>
                <a:ahLst/>
                <a:cxnLst>
                  <a:cxn ang="0">
                    <a:pos x="connsiteX0" y="connsiteY0"/>
                  </a:cxn>
                  <a:cxn ang="0">
                    <a:pos x="connsiteX1" y="connsiteY1"/>
                  </a:cxn>
                  <a:cxn ang="0">
                    <a:pos x="connsiteX2" y="connsiteY2"/>
                  </a:cxn>
                  <a:cxn ang="0">
                    <a:pos x="connsiteX3" y="connsiteY3"/>
                  </a:cxn>
                </a:cxnLst>
                <a:rect l="l" t="t" r="r" b="b"/>
                <a:pathLst>
                  <a:path w="360000" h="360000">
                    <a:moveTo>
                      <a:pt x="0" y="0"/>
                    </a:moveTo>
                    <a:lnTo>
                      <a:pt x="360000" y="0"/>
                    </a:lnTo>
                    <a:lnTo>
                      <a:pt x="360000" y="360000"/>
                    </a:lnTo>
                    <a:lnTo>
                      <a:pt x="0" y="360000"/>
                    </a:lnTo>
                    <a:close/>
                  </a:path>
                </a:pathLst>
              </a:custGeom>
              <a:solidFill>
                <a:srgbClr val="FFFFFF">
                  <a:alpha val="1000"/>
                </a:srgbClr>
              </a:solidFill>
              <a:ln w="7342"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A6F1F875-0ED7-41D0-AB5A-F479AB2DC926}"/>
                  </a:ext>
                </a:extLst>
              </p:cNvPr>
              <p:cNvSpPr/>
              <p:nvPr/>
            </p:nvSpPr>
            <p:spPr>
              <a:xfrm>
                <a:off x="10302362" y="2062709"/>
                <a:ext cx="60000" cy="60000"/>
              </a:xfrm>
              <a:custGeom>
                <a:avLst/>
                <a:gdLst>
                  <a:gd name="connsiteX0" fmla="*/ 30000 w 60000"/>
                  <a:gd name="connsiteY0" fmla="*/ 60000 h 60000"/>
                  <a:gd name="connsiteX1" fmla="*/ 60000 w 60000"/>
                  <a:gd name="connsiteY1" fmla="*/ 30000 h 60000"/>
                  <a:gd name="connsiteX2" fmla="*/ 30000 w 60000"/>
                  <a:gd name="connsiteY2" fmla="*/ 0 h 60000"/>
                  <a:gd name="connsiteX3" fmla="*/ 0 w 60000"/>
                  <a:gd name="connsiteY3" fmla="*/ 30000 h 60000"/>
                  <a:gd name="connsiteX4" fmla="*/ 30000 w 60000"/>
                  <a:gd name="connsiteY4" fmla="*/ 60000 h 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0" h="60000">
                    <a:moveTo>
                      <a:pt x="30000" y="60000"/>
                    </a:moveTo>
                    <a:cubicBezTo>
                      <a:pt x="46568" y="60000"/>
                      <a:pt x="60000" y="46568"/>
                      <a:pt x="60000" y="30000"/>
                    </a:cubicBezTo>
                    <a:cubicBezTo>
                      <a:pt x="60000" y="13431"/>
                      <a:pt x="46568" y="0"/>
                      <a:pt x="30000" y="0"/>
                    </a:cubicBezTo>
                    <a:cubicBezTo>
                      <a:pt x="13432" y="0"/>
                      <a:pt x="0" y="13431"/>
                      <a:pt x="0" y="30000"/>
                    </a:cubicBezTo>
                    <a:cubicBezTo>
                      <a:pt x="0" y="46568"/>
                      <a:pt x="13432" y="60000"/>
                      <a:pt x="30000" y="60000"/>
                    </a:cubicBezTo>
                    <a:close/>
                  </a:path>
                </a:pathLst>
              </a:custGeom>
              <a:noFill/>
              <a:ln w="29369" cap="flat">
                <a:solidFill>
                  <a:schemeClr val="bg2"/>
                </a:solidFill>
                <a:prstDash val="solid"/>
                <a:round/>
              </a:ln>
            </p:spPr>
            <p:txBody>
              <a:bodyPr rtlCol="0" anchor="ctr"/>
              <a:lstStyle/>
              <a:p>
                <a:endParaRPr lang="zh-CN" altLang="en-US"/>
              </a:p>
            </p:txBody>
          </p:sp>
          <p:sp>
            <p:nvSpPr>
              <p:cNvPr id="91" name="任意多边形: 形状 90">
                <a:extLst>
                  <a:ext uri="{FF2B5EF4-FFF2-40B4-BE49-F238E27FC236}">
                    <a16:creationId xmlns:a16="http://schemas.microsoft.com/office/drawing/2014/main" id="{C9B53E0A-C29B-447E-9276-E587E974144F}"/>
                  </a:ext>
                </a:extLst>
              </p:cNvPr>
              <p:cNvSpPr/>
              <p:nvPr/>
            </p:nvSpPr>
            <p:spPr>
              <a:xfrm>
                <a:off x="10302362" y="2302709"/>
                <a:ext cx="60000" cy="60000"/>
              </a:xfrm>
              <a:custGeom>
                <a:avLst/>
                <a:gdLst>
                  <a:gd name="connsiteX0" fmla="*/ 30000 w 60000"/>
                  <a:gd name="connsiteY0" fmla="*/ 60000 h 60000"/>
                  <a:gd name="connsiteX1" fmla="*/ 60000 w 60000"/>
                  <a:gd name="connsiteY1" fmla="*/ 30000 h 60000"/>
                  <a:gd name="connsiteX2" fmla="*/ 30000 w 60000"/>
                  <a:gd name="connsiteY2" fmla="*/ 0 h 60000"/>
                  <a:gd name="connsiteX3" fmla="*/ 0 w 60000"/>
                  <a:gd name="connsiteY3" fmla="*/ 30000 h 60000"/>
                  <a:gd name="connsiteX4" fmla="*/ 30000 w 60000"/>
                  <a:gd name="connsiteY4" fmla="*/ 60000 h 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0" h="60000">
                    <a:moveTo>
                      <a:pt x="30000" y="60000"/>
                    </a:moveTo>
                    <a:cubicBezTo>
                      <a:pt x="46568" y="60000"/>
                      <a:pt x="60000" y="46568"/>
                      <a:pt x="60000" y="30000"/>
                    </a:cubicBezTo>
                    <a:cubicBezTo>
                      <a:pt x="60000" y="13432"/>
                      <a:pt x="46568" y="0"/>
                      <a:pt x="30000" y="0"/>
                    </a:cubicBezTo>
                    <a:cubicBezTo>
                      <a:pt x="13432" y="0"/>
                      <a:pt x="0" y="13432"/>
                      <a:pt x="0" y="30000"/>
                    </a:cubicBezTo>
                    <a:cubicBezTo>
                      <a:pt x="0" y="46568"/>
                      <a:pt x="13432" y="60000"/>
                      <a:pt x="30000" y="60000"/>
                    </a:cubicBezTo>
                    <a:close/>
                  </a:path>
                </a:pathLst>
              </a:custGeom>
              <a:noFill/>
              <a:ln w="29369" cap="flat">
                <a:solidFill>
                  <a:schemeClr val="bg2"/>
                </a:solidFill>
                <a:prstDash val="solid"/>
                <a:round/>
              </a:ln>
            </p:spPr>
            <p:txBody>
              <a:bodyPr rtlCol="0" anchor="ctr"/>
              <a:lstStyle/>
              <a:p>
                <a:endParaRPr lang="zh-CN" altLang="en-US"/>
              </a:p>
            </p:txBody>
          </p:sp>
          <p:sp>
            <p:nvSpPr>
              <p:cNvPr id="92" name="任意多边形: 形状 91">
                <a:extLst>
                  <a:ext uri="{FF2B5EF4-FFF2-40B4-BE49-F238E27FC236}">
                    <a16:creationId xmlns:a16="http://schemas.microsoft.com/office/drawing/2014/main" id="{3676754E-E5F2-4233-A92A-1465BA4F381B}"/>
                  </a:ext>
                </a:extLst>
              </p:cNvPr>
              <p:cNvSpPr/>
              <p:nvPr/>
            </p:nvSpPr>
            <p:spPr>
              <a:xfrm>
                <a:off x="10062362" y="2062709"/>
                <a:ext cx="60000" cy="60000"/>
              </a:xfrm>
              <a:custGeom>
                <a:avLst/>
                <a:gdLst>
                  <a:gd name="connsiteX0" fmla="*/ 30000 w 60000"/>
                  <a:gd name="connsiteY0" fmla="*/ 60000 h 60000"/>
                  <a:gd name="connsiteX1" fmla="*/ 60000 w 60000"/>
                  <a:gd name="connsiteY1" fmla="*/ 30000 h 60000"/>
                  <a:gd name="connsiteX2" fmla="*/ 30000 w 60000"/>
                  <a:gd name="connsiteY2" fmla="*/ 0 h 60000"/>
                  <a:gd name="connsiteX3" fmla="*/ 0 w 60000"/>
                  <a:gd name="connsiteY3" fmla="*/ 30000 h 60000"/>
                  <a:gd name="connsiteX4" fmla="*/ 30000 w 60000"/>
                  <a:gd name="connsiteY4" fmla="*/ 60000 h 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0" h="60000">
                    <a:moveTo>
                      <a:pt x="30000" y="60000"/>
                    </a:moveTo>
                    <a:cubicBezTo>
                      <a:pt x="46568" y="60000"/>
                      <a:pt x="60000" y="46568"/>
                      <a:pt x="60000" y="30000"/>
                    </a:cubicBezTo>
                    <a:cubicBezTo>
                      <a:pt x="60000" y="13431"/>
                      <a:pt x="46568" y="0"/>
                      <a:pt x="30000" y="0"/>
                    </a:cubicBezTo>
                    <a:cubicBezTo>
                      <a:pt x="13431" y="0"/>
                      <a:pt x="0" y="13431"/>
                      <a:pt x="0" y="30000"/>
                    </a:cubicBezTo>
                    <a:cubicBezTo>
                      <a:pt x="0" y="46568"/>
                      <a:pt x="13431" y="60000"/>
                      <a:pt x="30000" y="60000"/>
                    </a:cubicBezTo>
                    <a:close/>
                  </a:path>
                </a:pathLst>
              </a:custGeom>
              <a:noFill/>
              <a:ln w="29369" cap="flat">
                <a:solidFill>
                  <a:schemeClr val="bg2"/>
                </a:solidFill>
                <a:prstDash val="solid"/>
                <a:round/>
              </a:ln>
            </p:spPr>
            <p:txBody>
              <a:bodyPr rtlCol="0" anchor="ctr"/>
              <a:lstStyle/>
              <a:p>
                <a:endParaRPr lang="zh-CN" altLang="en-US"/>
              </a:p>
            </p:txBody>
          </p:sp>
          <p:sp>
            <p:nvSpPr>
              <p:cNvPr id="93" name="任意多边形: 形状 92">
                <a:extLst>
                  <a:ext uri="{FF2B5EF4-FFF2-40B4-BE49-F238E27FC236}">
                    <a16:creationId xmlns:a16="http://schemas.microsoft.com/office/drawing/2014/main" id="{81AF5BDC-A1F5-4AF0-82A0-BC248C84B5CD}"/>
                  </a:ext>
                </a:extLst>
              </p:cNvPr>
              <p:cNvSpPr/>
              <p:nvPr/>
            </p:nvSpPr>
            <p:spPr>
              <a:xfrm>
                <a:off x="10062362" y="2302709"/>
                <a:ext cx="60000" cy="60000"/>
              </a:xfrm>
              <a:custGeom>
                <a:avLst/>
                <a:gdLst>
                  <a:gd name="connsiteX0" fmla="*/ 30000 w 60000"/>
                  <a:gd name="connsiteY0" fmla="*/ 60000 h 60000"/>
                  <a:gd name="connsiteX1" fmla="*/ 60000 w 60000"/>
                  <a:gd name="connsiteY1" fmla="*/ 30000 h 60000"/>
                  <a:gd name="connsiteX2" fmla="*/ 30000 w 60000"/>
                  <a:gd name="connsiteY2" fmla="*/ 0 h 60000"/>
                  <a:gd name="connsiteX3" fmla="*/ 0 w 60000"/>
                  <a:gd name="connsiteY3" fmla="*/ 30000 h 60000"/>
                  <a:gd name="connsiteX4" fmla="*/ 30000 w 60000"/>
                  <a:gd name="connsiteY4" fmla="*/ 60000 h 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0" h="60000">
                    <a:moveTo>
                      <a:pt x="30000" y="60000"/>
                    </a:moveTo>
                    <a:cubicBezTo>
                      <a:pt x="46568" y="60000"/>
                      <a:pt x="60000" y="46568"/>
                      <a:pt x="60000" y="30000"/>
                    </a:cubicBezTo>
                    <a:cubicBezTo>
                      <a:pt x="60000" y="13432"/>
                      <a:pt x="46568" y="0"/>
                      <a:pt x="30000" y="0"/>
                    </a:cubicBezTo>
                    <a:cubicBezTo>
                      <a:pt x="13431" y="0"/>
                      <a:pt x="0" y="13432"/>
                      <a:pt x="0" y="30000"/>
                    </a:cubicBezTo>
                    <a:cubicBezTo>
                      <a:pt x="0" y="46568"/>
                      <a:pt x="13431" y="60000"/>
                      <a:pt x="30000" y="60000"/>
                    </a:cubicBezTo>
                    <a:close/>
                  </a:path>
                </a:pathLst>
              </a:custGeom>
              <a:noFill/>
              <a:ln w="29369" cap="flat">
                <a:solidFill>
                  <a:schemeClr val="bg2"/>
                </a:solidFill>
                <a:prstDash val="solid"/>
                <a:round/>
              </a:ln>
            </p:spPr>
            <p:txBody>
              <a:bodyPr rtlCol="0" anchor="ctr"/>
              <a:lstStyle/>
              <a:p>
                <a:endParaRPr lang="zh-CN" altLang="en-US"/>
              </a:p>
            </p:txBody>
          </p:sp>
          <p:sp>
            <p:nvSpPr>
              <p:cNvPr id="94" name="任意多边形: 形状 93">
                <a:extLst>
                  <a:ext uri="{FF2B5EF4-FFF2-40B4-BE49-F238E27FC236}">
                    <a16:creationId xmlns:a16="http://schemas.microsoft.com/office/drawing/2014/main" id="{CAC0ED72-4DE2-45C8-AACC-FD017A51CEC3}"/>
                  </a:ext>
                </a:extLst>
              </p:cNvPr>
              <p:cNvSpPr/>
              <p:nvPr/>
            </p:nvSpPr>
            <p:spPr>
              <a:xfrm>
                <a:off x="10182362" y="2092709"/>
                <a:ext cx="60000" cy="7500"/>
              </a:xfrm>
              <a:custGeom>
                <a:avLst/>
                <a:gdLst>
                  <a:gd name="connsiteX0" fmla="*/ 0 w 60000"/>
                  <a:gd name="connsiteY0" fmla="*/ 0 h 7500"/>
                  <a:gd name="connsiteX1" fmla="*/ 60000 w 60000"/>
                  <a:gd name="connsiteY1" fmla="*/ 0 h 7500"/>
                  <a:gd name="connsiteX2" fmla="*/ 0 w 60000"/>
                  <a:gd name="connsiteY2" fmla="*/ 0 h 7500"/>
                </a:gdLst>
                <a:ahLst/>
                <a:cxnLst>
                  <a:cxn ang="0">
                    <a:pos x="connsiteX0" y="connsiteY0"/>
                  </a:cxn>
                  <a:cxn ang="0">
                    <a:pos x="connsiteX1" y="connsiteY1"/>
                  </a:cxn>
                  <a:cxn ang="0">
                    <a:pos x="connsiteX2" y="connsiteY2"/>
                  </a:cxn>
                </a:cxnLst>
                <a:rect l="l" t="t" r="r" b="b"/>
                <a:pathLst>
                  <a:path w="60000" h="7500">
                    <a:moveTo>
                      <a:pt x="0" y="0"/>
                    </a:moveTo>
                    <a:lnTo>
                      <a:pt x="60000" y="0"/>
                    </a:lnTo>
                    <a:lnTo>
                      <a:pt x="0" y="0"/>
                    </a:lnTo>
                    <a:close/>
                  </a:path>
                </a:pathLst>
              </a:custGeom>
              <a:noFill/>
              <a:ln w="7342" cap="flat">
                <a:solidFill>
                  <a:schemeClr val="bg2"/>
                </a:solid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79A686D6-96CA-4606-80AB-DAC31D604E80}"/>
                  </a:ext>
                </a:extLst>
              </p:cNvPr>
              <p:cNvSpPr/>
              <p:nvPr/>
            </p:nvSpPr>
            <p:spPr>
              <a:xfrm>
                <a:off x="10182362" y="2092709"/>
                <a:ext cx="60000" cy="7500"/>
              </a:xfrm>
              <a:custGeom>
                <a:avLst/>
                <a:gdLst>
                  <a:gd name="connsiteX0" fmla="*/ 0 w 60000"/>
                  <a:gd name="connsiteY0" fmla="*/ 0 h 7500"/>
                  <a:gd name="connsiteX1" fmla="*/ 60000 w 60000"/>
                  <a:gd name="connsiteY1" fmla="*/ 0 h 7500"/>
                </a:gdLst>
                <a:ahLst/>
                <a:cxnLst>
                  <a:cxn ang="0">
                    <a:pos x="connsiteX0" y="connsiteY0"/>
                  </a:cxn>
                  <a:cxn ang="0">
                    <a:pos x="connsiteX1" y="connsiteY1"/>
                  </a:cxn>
                </a:cxnLst>
                <a:rect l="l" t="t" r="r" b="b"/>
                <a:pathLst>
                  <a:path w="60000" h="7500">
                    <a:moveTo>
                      <a:pt x="0" y="0"/>
                    </a:moveTo>
                    <a:lnTo>
                      <a:pt x="60000" y="0"/>
                    </a:lnTo>
                  </a:path>
                </a:pathLst>
              </a:custGeom>
              <a:noFill/>
              <a:ln w="29369" cap="rnd">
                <a:solidFill>
                  <a:schemeClr val="bg2"/>
                </a:solidFill>
                <a:prstDash val="solid"/>
                <a:round/>
              </a:ln>
            </p:spPr>
            <p:txBody>
              <a:bodyPr rtlCol="0" anchor="ctr"/>
              <a:lstStyle/>
              <a:p>
                <a:endParaRPr lang="zh-CN" altLang="en-US"/>
              </a:p>
            </p:txBody>
          </p:sp>
          <p:sp>
            <p:nvSpPr>
              <p:cNvPr id="96" name="任意多边形: 形状 95">
                <a:extLst>
                  <a:ext uri="{FF2B5EF4-FFF2-40B4-BE49-F238E27FC236}">
                    <a16:creationId xmlns:a16="http://schemas.microsoft.com/office/drawing/2014/main" id="{8C7EB375-F471-4844-9680-12C558160AB8}"/>
                  </a:ext>
                </a:extLst>
              </p:cNvPr>
              <p:cNvSpPr/>
              <p:nvPr/>
            </p:nvSpPr>
            <p:spPr>
              <a:xfrm>
                <a:off x="10152362" y="2152709"/>
                <a:ext cx="120000" cy="120000"/>
              </a:xfrm>
              <a:custGeom>
                <a:avLst/>
                <a:gdLst>
                  <a:gd name="connsiteX0" fmla="*/ 120000 w 120000"/>
                  <a:gd name="connsiteY0" fmla="*/ 0 h 120000"/>
                  <a:gd name="connsiteX1" fmla="*/ 0 w 120000"/>
                  <a:gd name="connsiteY1" fmla="*/ 120000 h 120000"/>
                  <a:gd name="connsiteX2" fmla="*/ 120000 w 120000"/>
                  <a:gd name="connsiteY2" fmla="*/ 0 h 120000"/>
                </a:gdLst>
                <a:ahLst/>
                <a:cxnLst>
                  <a:cxn ang="0">
                    <a:pos x="connsiteX0" y="connsiteY0"/>
                  </a:cxn>
                  <a:cxn ang="0">
                    <a:pos x="connsiteX1" y="connsiteY1"/>
                  </a:cxn>
                  <a:cxn ang="0">
                    <a:pos x="connsiteX2" y="connsiteY2"/>
                  </a:cxn>
                </a:cxnLst>
                <a:rect l="l" t="t" r="r" b="b"/>
                <a:pathLst>
                  <a:path w="120000" h="120000">
                    <a:moveTo>
                      <a:pt x="120000" y="0"/>
                    </a:moveTo>
                    <a:lnTo>
                      <a:pt x="0" y="120000"/>
                    </a:lnTo>
                    <a:lnTo>
                      <a:pt x="120000" y="0"/>
                    </a:lnTo>
                    <a:close/>
                  </a:path>
                </a:pathLst>
              </a:custGeom>
              <a:noFill/>
              <a:ln w="7342" cap="flat">
                <a:solidFill>
                  <a:schemeClr val="bg2"/>
                </a:solid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22C77C75-1AE8-4E94-A558-75A582A599CD}"/>
                  </a:ext>
                </a:extLst>
              </p:cNvPr>
              <p:cNvSpPr/>
              <p:nvPr/>
            </p:nvSpPr>
            <p:spPr>
              <a:xfrm>
                <a:off x="10152362" y="2152709"/>
                <a:ext cx="120000" cy="120000"/>
              </a:xfrm>
              <a:custGeom>
                <a:avLst/>
                <a:gdLst>
                  <a:gd name="connsiteX0" fmla="*/ 120000 w 120000"/>
                  <a:gd name="connsiteY0" fmla="*/ 0 h 120000"/>
                  <a:gd name="connsiteX1" fmla="*/ 0 w 120000"/>
                  <a:gd name="connsiteY1" fmla="*/ 120000 h 120000"/>
                </a:gdLst>
                <a:ahLst/>
                <a:cxnLst>
                  <a:cxn ang="0">
                    <a:pos x="connsiteX0" y="connsiteY0"/>
                  </a:cxn>
                  <a:cxn ang="0">
                    <a:pos x="connsiteX1" y="connsiteY1"/>
                  </a:cxn>
                </a:cxnLst>
                <a:rect l="l" t="t" r="r" b="b"/>
                <a:pathLst>
                  <a:path w="120000" h="120000">
                    <a:moveTo>
                      <a:pt x="120000" y="0"/>
                    </a:moveTo>
                    <a:lnTo>
                      <a:pt x="0" y="120000"/>
                    </a:lnTo>
                  </a:path>
                </a:pathLst>
              </a:custGeom>
              <a:noFill/>
              <a:ln w="29369" cap="rnd">
                <a:solidFill>
                  <a:schemeClr val="bg2"/>
                </a:solidFill>
                <a:prstDash val="solid"/>
                <a:round/>
              </a:ln>
            </p:spPr>
            <p:txBody>
              <a:bodyPr rtlCol="0" anchor="ctr"/>
              <a:lstStyle/>
              <a:p>
                <a:endParaRPr lang="zh-CN" altLang="en-US"/>
              </a:p>
            </p:txBody>
          </p:sp>
          <p:sp>
            <p:nvSpPr>
              <p:cNvPr id="98" name="任意多边形: 形状 97">
                <a:extLst>
                  <a:ext uri="{FF2B5EF4-FFF2-40B4-BE49-F238E27FC236}">
                    <a16:creationId xmlns:a16="http://schemas.microsoft.com/office/drawing/2014/main" id="{F9E784C1-4681-4096-884C-C7113BDB8497}"/>
                  </a:ext>
                </a:extLst>
              </p:cNvPr>
              <p:cNvSpPr/>
              <p:nvPr/>
            </p:nvSpPr>
            <p:spPr>
              <a:xfrm>
                <a:off x="10332362" y="2182709"/>
                <a:ext cx="7500" cy="60000"/>
              </a:xfrm>
              <a:custGeom>
                <a:avLst/>
                <a:gdLst>
                  <a:gd name="connsiteX0" fmla="*/ 0 w 7500"/>
                  <a:gd name="connsiteY0" fmla="*/ 0 h 60000"/>
                  <a:gd name="connsiteX1" fmla="*/ 0 w 7500"/>
                  <a:gd name="connsiteY1" fmla="*/ 60000 h 60000"/>
                  <a:gd name="connsiteX2" fmla="*/ 0 w 7500"/>
                  <a:gd name="connsiteY2" fmla="*/ 0 h 60000"/>
                </a:gdLst>
                <a:ahLst/>
                <a:cxnLst>
                  <a:cxn ang="0">
                    <a:pos x="connsiteX0" y="connsiteY0"/>
                  </a:cxn>
                  <a:cxn ang="0">
                    <a:pos x="connsiteX1" y="connsiteY1"/>
                  </a:cxn>
                  <a:cxn ang="0">
                    <a:pos x="connsiteX2" y="connsiteY2"/>
                  </a:cxn>
                </a:cxnLst>
                <a:rect l="l" t="t" r="r" b="b"/>
                <a:pathLst>
                  <a:path w="7500" h="60000">
                    <a:moveTo>
                      <a:pt x="0" y="0"/>
                    </a:moveTo>
                    <a:lnTo>
                      <a:pt x="0" y="60000"/>
                    </a:lnTo>
                    <a:lnTo>
                      <a:pt x="0" y="0"/>
                    </a:lnTo>
                    <a:close/>
                  </a:path>
                </a:pathLst>
              </a:custGeom>
              <a:noFill/>
              <a:ln w="7342" cap="flat">
                <a:solidFill>
                  <a:schemeClr val="bg2"/>
                </a:solid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0FFF0B12-A56D-4A5C-821D-A74C6A00E8BF}"/>
                  </a:ext>
                </a:extLst>
              </p:cNvPr>
              <p:cNvSpPr/>
              <p:nvPr/>
            </p:nvSpPr>
            <p:spPr>
              <a:xfrm>
                <a:off x="10332362" y="2182709"/>
                <a:ext cx="7500" cy="60000"/>
              </a:xfrm>
              <a:custGeom>
                <a:avLst/>
                <a:gdLst>
                  <a:gd name="connsiteX0" fmla="*/ 0 w 7500"/>
                  <a:gd name="connsiteY0" fmla="*/ 0 h 60000"/>
                  <a:gd name="connsiteX1" fmla="*/ 0 w 7500"/>
                  <a:gd name="connsiteY1" fmla="*/ 60000 h 60000"/>
                </a:gdLst>
                <a:ahLst/>
                <a:cxnLst>
                  <a:cxn ang="0">
                    <a:pos x="connsiteX0" y="connsiteY0"/>
                  </a:cxn>
                  <a:cxn ang="0">
                    <a:pos x="connsiteX1" y="connsiteY1"/>
                  </a:cxn>
                </a:cxnLst>
                <a:rect l="l" t="t" r="r" b="b"/>
                <a:pathLst>
                  <a:path w="7500" h="60000">
                    <a:moveTo>
                      <a:pt x="0" y="0"/>
                    </a:moveTo>
                    <a:lnTo>
                      <a:pt x="0" y="60000"/>
                    </a:lnTo>
                  </a:path>
                </a:pathLst>
              </a:custGeom>
              <a:noFill/>
              <a:ln w="29369" cap="rnd">
                <a:solidFill>
                  <a:schemeClr val="bg2"/>
                </a:solidFill>
                <a:prstDash val="solid"/>
                <a:round/>
              </a:ln>
            </p:spPr>
            <p:txBody>
              <a:bodyPr rtlCol="0" anchor="ctr"/>
              <a:lstStyle/>
              <a:p>
                <a:endParaRPr lang="zh-CN" altLang="en-US"/>
              </a:p>
            </p:txBody>
          </p:sp>
        </p:grpSp>
        <p:grpSp>
          <p:nvGrpSpPr>
            <p:cNvPr id="108" name="组合 107">
              <a:extLst>
                <a:ext uri="{FF2B5EF4-FFF2-40B4-BE49-F238E27FC236}">
                  <a16:creationId xmlns:a16="http://schemas.microsoft.com/office/drawing/2014/main" id="{A0196B02-4CFC-487B-A2BD-4C292E2DC5B1}"/>
                </a:ext>
              </a:extLst>
            </p:cNvPr>
            <p:cNvGrpSpPr/>
            <p:nvPr/>
          </p:nvGrpSpPr>
          <p:grpSpPr>
            <a:xfrm>
              <a:off x="1845450" y="2738648"/>
              <a:ext cx="360000" cy="359997"/>
              <a:chOff x="1911150" y="2008722"/>
              <a:chExt cx="300000" cy="284998"/>
            </a:xfrm>
          </p:grpSpPr>
          <p:sp>
            <p:nvSpPr>
              <p:cNvPr id="101" name="任意多边形: 形状 100">
                <a:extLst>
                  <a:ext uri="{FF2B5EF4-FFF2-40B4-BE49-F238E27FC236}">
                    <a16:creationId xmlns:a16="http://schemas.microsoft.com/office/drawing/2014/main" id="{CCC68C7E-F612-4DEF-9DDE-E6A8D932C541}"/>
                  </a:ext>
                </a:extLst>
              </p:cNvPr>
              <p:cNvSpPr/>
              <p:nvPr/>
            </p:nvSpPr>
            <p:spPr>
              <a:xfrm>
                <a:off x="1956150" y="2053720"/>
                <a:ext cx="210000" cy="240000"/>
              </a:xfrm>
              <a:custGeom>
                <a:avLst/>
                <a:gdLst>
                  <a:gd name="connsiteX0" fmla="*/ 105000 w 210000"/>
                  <a:gd name="connsiteY0" fmla="*/ 0 h 240000"/>
                  <a:gd name="connsiteX1" fmla="*/ 210000 w 210000"/>
                  <a:gd name="connsiteY1" fmla="*/ 60000 h 240000"/>
                  <a:gd name="connsiteX2" fmla="*/ 210000 w 210000"/>
                  <a:gd name="connsiteY2" fmla="*/ 180000 h 240000"/>
                  <a:gd name="connsiteX3" fmla="*/ 105000 w 210000"/>
                  <a:gd name="connsiteY3" fmla="*/ 240000 h 240000"/>
                  <a:gd name="connsiteX4" fmla="*/ 0 w 210000"/>
                  <a:gd name="connsiteY4" fmla="*/ 180000 h 240000"/>
                  <a:gd name="connsiteX5" fmla="*/ 0 w 210000"/>
                  <a:gd name="connsiteY5" fmla="*/ 60000 h 240000"/>
                  <a:gd name="connsiteX6" fmla="*/ 105000 w 210000"/>
                  <a:gd name="connsiteY6" fmla="*/ 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00" h="240000">
                    <a:moveTo>
                      <a:pt x="105000" y="0"/>
                    </a:moveTo>
                    <a:lnTo>
                      <a:pt x="210000" y="60000"/>
                    </a:lnTo>
                    <a:lnTo>
                      <a:pt x="210000" y="180000"/>
                    </a:lnTo>
                    <a:lnTo>
                      <a:pt x="105000" y="240000"/>
                    </a:lnTo>
                    <a:lnTo>
                      <a:pt x="0" y="180000"/>
                    </a:lnTo>
                    <a:lnTo>
                      <a:pt x="0" y="60000"/>
                    </a:lnTo>
                    <a:lnTo>
                      <a:pt x="105000" y="0"/>
                    </a:lnTo>
                    <a:close/>
                  </a:path>
                </a:pathLst>
              </a:custGeom>
              <a:noFill/>
              <a:ln w="29369" cap="flat">
                <a:solidFill>
                  <a:schemeClr val="bg2"/>
                </a:solidFill>
                <a:prstDash val="solid"/>
                <a:round/>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AB50B7D1-08EA-4841-86C6-F6FDD30BC000}"/>
                  </a:ext>
                </a:extLst>
              </p:cNvPr>
              <p:cNvSpPr/>
              <p:nvPr/>
            </p:nvSpPr>
            <p:spPr>
              <a:xfrm>
                <a:off x="2061150" y="2008722"/>
                <a:ext cx="7500" cy="45000"/>
              </a:xfrm>
              <a:custGeom>
                <a:avLst/>
                <a:gdLst>
                  <a:gd name="connsiteX0" fmla="*/ 0 w 7500"/>
                  <a:gd name="connsiteY0" fmla="*/ 0 h 45000"/>
                  <a:gd name="connsiteX1" fmla="*/ 0 w 7500"/>
                  <a:gd name="connsiteY1" fmla="*/ 45000 h 45000"/>
                </a:gdLst>
                <a:ahLst/>
                <a:cxnLst>
                  <a:cxn ang="0">
                    <a:pos x="connsiteX0" y="connsiteY0"/>
                  </a:cxn>
                  <a:cxn ang="0">
                    <a:pos x="connsiteX1" y="connsiteY1"/>
                  </a:cxn>
                </a:cxnLst>
                <a:rect l="l" t="t" r="r" b="b"/>
                <a:pathLst>
                  <a:path w="7500" h="45000">
                    <a:moveTo>
                      <a:pt x="0" y="0"/>
                    </a:moveTo>
                    <a:lnTo>
                      <a:pt x="0" y="45000"/>
                    </a:lnTo>
                  </a:path>
                </a:pathLst>
              </a:custGeom>
              <a:noFill/>
              <a:ln w="29369" cap="rnd">
                <a:solidFill>
                  <a:schemeClr val="bg2"/>
                </a:solidFill>
                <a:prstDash val="solid"/>
                <a:round/>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DF41535A-A5CB-42B1-935D-FCE87D7C6861}"/>
                  </a:ext>
                </a:extLst>
              </p:cNvPr>
              <p:cNvSpPr/>
              <p:nvPr/>
            </p:nvSpPr>
            <p:spPr>
              <a:xfrm>
                <a:off x="1956150" y="2113722"/>
                <a:ext cx="210000" cy="60000"/>
              </a:xfrm>
              <a:custGeom>
                <a:avLst/>
                <a:gdLst>
                  <a:gd name="connsiteX0" fmla="*/ 0 w 210000"/>
                  <a:gd name="connsiteY0" fmla="*/ 0 h 60000"/>
                  <a:gd name="connsiteX1" fmla="*/ 105000 w 210000"/>
                  <a:gd name="connsiteY1" fmla="*/ 60000 h 60000"/>
                  <a:gd name="connsiteX2" fmla="*/ 210000 w 210000"/>
                  <a:gd name="connsiteY2" fmla="*/ 0 h 60000"/>
                </a:gdLst>
                <a:ahLst/>
                <a:cxnLst>
                  <a:cxn ang="0">
                    <a:pos x="connsiteX0" y="connsiteY0"/>
                  </a:cxn>
                  <a:cxn ang="0">
                    <a:pos x="connsiteX1" y="connsiteY1"/>
                  </a:cxn>
                  <a:cxn ang="0">
                    <a:pos x="connsiteX2" y="connsiteY2"/>
                  </a:cxn>
                </a:cxnLst>
                <a:rect l="l" t="t" r="r" b="b"/>
                <a:pathLst>
                  <a:path w="210000" h="60000">
                    <a:moveTo>
                      <a:pt x="0" y="0"/>
                    </a:moveTo>
                    <a:lnTo>
                      <a:pt x="105000" y="60000"/>
                    </a:lnTo>
                    <a:lnTo>
                      <a:pt x="210000" y="0"/>
                    </a:lnTo>
                  </a:path>
                </a:pathLst>
              </a:custGeom>
              <a:noFill/>
              <a:ln w="29369" cap="rnd">
                <a:solidFill>
                  <a:schemeClr val="bg2"/>
                </a:solidFill>
                <a:prstDash val="solid"/>
                <a:round/>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223C5CF1-00A8-4AEE-A114-622A0E0925EB}"/>
                  </a:ext>
                </a:extLst>
              </p:cNvPr>
              <p:cNvSpPr/>
              <p:nvPr/>
            </p:nvSpPr>
            <p:spPr>
              <a:xfrm>
                <a:off x="2166150" y="2233722"/>
                <a:ext cx="45000" cy="22500"/>
              </a:xfrm>
              <a:custGeom>
                <a:avLst/>
                <a:gdLst>
                  <a:gd name="connsiteX0" fmla="*/ 0 w 45000"/>
                  <a:gd name="connsiteY0" fmla="*/ 0 h 22500"/>
                  <a:gd name="connsiteX1" fmla="*/ 45000 w 45000"/>
                  <a:gd name="connsiteY1" fmla="*/ 22500 h 22500"/>
                </a:gdLst>
                <a:ahLst/>
                <a:cxnLst>
                  <a:cxn ang="0">
                    <a:pos x="connsiteX0" y="connsiteY0"/>
                  </a:cxn>
                  <a:cxn ang="0">
                    <a:pos x="connsiteX1" y="connsiteY1"/>
                  </a:cxn>
                </a:cxnLst>
                <a:rect l="l" t="t" r="r" b="b"/>
                <a:pathLst>
                  <a:path w="45000" h="22500">
                    <a:moveTo>
                      <a:pt x="0" y="0"/>
                    </a:moveTo>
                    <a:lnTo>
                      <a:pt x="45000" y="22500"/>
                    </a:lnTo>
                  </a:path>
                </a:pathLst>
              </a:custGeom>
              <a:noFill/>
              <a:ln w="29369" cap="rnd">
                <a:solidFill>
                  <a:schemeClr val="bg2"/>
                </a:solidFill>
                <a:prstDash val="solid"/>
                <a:round/>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BC962783-A096-4E9A-9045-F8EDC68DB26E}"/>
                  </a:ext>
                </a:extLst>
              </p:cNvPr>
              <p:cNvSpPr/>
              <p:nvPr/>
            </p:nvSpPr>
            <p:spPr>
              <a:xfrm>
                <a:off x="1911150" y="2233722"/>
                <a:ext cx="45000" cy="22500"/>
              </a:xfrm>
              <a:custGeom>
                <a:avLst/>
                <a:gdLst>
                  <a:gd name="connsiteX0" fmla="*/ 0 w 45000"/>
                  <a:gd name="connsiteY0" fmla="*/ 22500 h 22500"/>
                  <a:gd name="connsiteX1" fmla="*/ 45000 w 45000"/>
                  <a:gd name="connsiteY1" fmla="*/ 0 h 22500"/>
                </a:gdLst>
                <a:ahLst/>
                <a:cxnLst>
                  <a:cxn ang="0">
                    <a:pos x="connsiteX0" y="connsiteY0"/>
                  </a:cxn>
                  <a:cxn ang="0">
                    <a:pos x="connsiteX1" y="connsiteY1"/>
                  </a:cxn>
                </a:cxnLst>
                <a:rect l="l" t="t" r="r" b="b"/>
                <a:pathLst>
                  <a:path w="45000" h="22500">
                    <a:moveTo>
                      <a:pt x="0" y="22500"/>
                    </a:moveTo>
                    <a:lnTo>
                      <a:pt x="45000" y="0"/>
                    </a:lnTo>
                  </a:path>
                </a:pathLst>
              </a:custGeom>
              <a:noFill/>
              <a:ln w="29369" cap="rnd">
                <a:solidFill>
                  <a:schemeClr val="bg2"/>
                </a:solidFill>
                <a:prstDash val="solid"/>
                <a:round/>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69AC4103-8272-4D8A-BCC1-F6D5306D872E}"/>
                  </a:ext>
                </a:extLst>
              </p:cNvPr>
              <p:cNvSpPr/>
              <p:nvPr/>
            </p:nvSpPr>
            <p:spPr>
              <a:xfrm>
                <a:off x="2061150" y="2173719"/>
                <a:ext cx="7500" cy="120000"/>
              </a:xfrm>
              <a:custGeom>
                <a:avLst/>
                <a:gdLst>
                  <a:gd name="connsiteX0" fmla="*/ 0 w 7500"/>
                  <a:gd name="connsiteY0" fmla="*/ 0 h 120000"/>
                  <a:gd name="connsiteX1" fmla="*/ 0 w 7500"/>
                  <a:gd name="connsiteY1" fmla="*/ 120000 h 120000"/>
                </a:gdLst>
                <a:ahLst/>
                <a:cxnLst>
                  <a:cxn ang="0">
                    <a:pos x="connsiteX0" y="connsiteY0"/>
                  </a:cxn>
                  <a:cxn ang="0">
                    <a:pos x="connsiteX1" y="connsiteY1"/>
                  </a:cxn>
                </a:cxnLst>
                <a:rect l="l" t="t" r="r" b="b"/>
                <a:pathLst>
                  <a:path w="7500" h="120000">
                    <a:moveTo>
                      <a:pt x="0" y="0"/>
                    </a:moveTo>
                    <a:lnTo>
                      <a:pt x="0" y="120000"/>
                    </a:lnTo>
                  </a:path>
                </a:pathLst>
              </a:custGeom>
              <a:noFill/>
              <a:ln w="29369" cap="rnd">
                <a:solidFill>
                  <a:schemeClr val="bg2"/>
                </a:solidFill>
                <a:prstDash val="solid"/>
                <a:round/>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26A831BA-0E36-4868-95F1-01E1DBAA7F83}"/>
                  </a:ext>
                </a:extLst>
              </p:cNvPr>
              <p:cNvSpPr/>
              <p:nvPr/>
            </p:nvSpPr>
            <p:spPr>
              <a:xfrm>
                <a:off x="1956150" y="2083718"/>
                <a:ext cx="210000" cy="210000"/>
              </a:xfrm>
              <a:custGeom>
                <a:avLst/>
                <a:gdLst>
                  <a:gd name="connsiteX0" fmla="*/ 157500 w 210000"/>
                  <a:gd name="connsiteY0" fmla="*/ 0 h 210000"/>
                  <a:gd name="connsiteX1" fmla="*/ 210000 w 210000"/>
                  <a:gd name="connsiteY1" fmla="*/ 30000 h 210000"/>
                  <a:gd name="connsiteX2" fmla="*/ 210000 w 210000"/>
                  <a:gd name="connsiteY2" fmla="*/ 90000 h 210000"/>
                  <a:gd name="connsiteX3" fmla="*/ 52500 w 210000"/>
                  <a:gd name="connsiteY3" fmla="*/ 0 h 210000"/>
                  <a:gd name="connsiteX4" fmla="*/ 0 w 210000"/>
                  <a:gd name="connsiteY4" fmla="*/ 30000 h 210000"/>
                  <a:gd name="connsiteX5" fmla="*/ 0 w 210000"/>
                  <a:gd name="connsiteY5" fmla="*/ 90000 h 210000"/>
                  <a:gd name="connsiteX6" fmla="*/ 52500 w 210000"/>
                  <a:gd name="connsiteY6" fmla="*/ 180000 h 210000"/>
                  <a:gd name="connsiteX7" fmla="*/ 105000 w 210000"/>
                  <a:gd name="connsiteY7" fmla="*/ 210000 h 210000"/>
                  <a:gd name="connsiteX8" fmla="*/ 157500 w 210000"/>
                  <a:gd name="connsiteY8" fmla="*/ 180000 h 2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00" h="210000">
                    <a:moveTo>
                      <a:pt x="157500" y="0"/>
                    </a:moveTo>
                    <a:lnTo>
                      <a:pt x="210000" y="30000"/>
                    </a:lnTo>
                    <a:lnTo>
                      <a:pt x="210000" y="90000"/>
                    </a:lnTo>
                    <a:moveTo>
                      <a:pt x="52500" y="0"/>
                    </a:moveTo>
                    <a:lnTo>
                      <a:pt x="0" y="30000"/>
                    </a:lnTo>
                    <a:lnTo>
                      <a:pt x="0" y="90000"/>
                    </a:lnTo>
                    <a:moveTo>
                      <a:pt x="52500" y="180000"/>
                    </a:moveTo>
                    <a:lnTo>
                      <a:pt x="105000" y="210000"/>
                    </a:lnTo>
                    <a:lnTo>
                      <a:pt x="157500" y="180000"/>
                    </a:lnTo>
                  </a:path>
                </a:pathLst>
              </a:custGeom>
              <a:noFill/>
              <a:ln w="29369" cap="flat">
                <a:solidFill>
                  <a:schemeClr val="bg2"/>
                </a:solidFill>
                <a:prstDash val="solid"/>
                <a:round/>
              </a:ln>
            </p:spPr>
            <p:txBody>
              <a:bodyPr rtlCol="0" anchor="ctr"/>
              <a:lstStyle/>
              <a:p>
                <a:endParaRPr lang="zh-CN" altLang="en-US"/>
              </a:p>
            </p:txBody>
          </p:sp>
        </p:grpSp>
        <p:sp>
          <p:nvSpPr>
            <p:cNvPr id="112" name="文本框 111">
              <a:extLst>
                <a:ext uri="{FF2B5EF4-FFF2-40B4-BE49-F238E27FC236}">
                  <a16:creationId xmlns:a16="http://schemas.microsoft.com/office/drawing/2014/main" id="{394C6B94-18D6-44FC-823B-AC394D5CE288}"/>
                </a:ext>
              </a:extLst>
            </p:cNvPr>
            <p:cNvSpPr txBox="1"/>
            <p:nvPr/>
          </p:nvSpPr>
          <p:spPr>
            <a:xfrm>
              <a:off x="4421716" y="3702951"/>
              <a:ext cx="674865" cy="230832"/>
            </a:xfrm>
            <a:prstGeom prst="rect">
              <a:avLst/>
            </a:prstGeom>
            <a:noFill/>
          </p:spPr>
          <p:txBody>
            <a:bodyPr wrap="none" lIns="0" tIns="0" rIns="0" bIns="0" rtlCol="0">
              <a:noAutofit/>
            </a:bodyPr>
            <a:lstStyle/>
            <a:p>
              <a:pPr algn="ctr"/>
              <a:r>
                <a:rPr lang="zh-CN" altLang="en-US" dirty="0">
                  <a:solidFill>
                    <a:schemeClr val="bg1"/>
                  </a:solidFill>
                </a:rPr>
                <a:t>数据预处理</a:t>
              </a:r>
            </a:p>
            <a:p>
              <a:pPr algn="ctr"/>
              <a:endParaRPr lang="zh-CN" altLang="en-US" dirty="0">
                <a:solidFill>
                  <a:schemeClr val="bg1"/>
                </a:solidFill>
              </a:endParaRPr>
            </a:p>
          </p:txBody>
        </p:sp>
        <p:sp>
          <p:nvSpPr>
            <p:cNvPr id="113" name="文本框 112">
              <a:extLst>
                <a:ext uri="{FF2B5EF4-FFF2-40B4-BE49-F238E27FC236}">
                  <a16:creationId xmlns:a16="http://schemas.microsoft.com/office/drawing/2014/main" id="{0273D441-5060-41FF-9026-E9C81462003C}"/>
                </a:ext>
              </a:extLst>
            </p:cNvPr>
            <p:cNvSpPr txBox="1"/>
            <p:nvPr/>
          </p:nvSpPr>
          <p:spPr>
            <a:xfrm>
              <a:off x="3739707" y="4242509"/>
              <a:ext cx="2038884" cy="689025"/>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读取待处理图像</a:t>
              </a:r>
            </a:p>
          </p:txBody>
        </p:sp>
        <p:sp>
          <p:nvSpPr>
            <p:cNvPr id="117" name="文本框 116">
              <a:extLst>
                <a:ext uri="{FF2B5EF4-FFF2-40B4-BE49-F238E27FC236}">
                  <a16:creationId xmlns:a16="http://schemas.microsoft.com/office/drawing/2014/main" id="{67B47A52-29EA-4BA0-BAAB-F2D066111307}"/>
                </a:ext>
              </a:extLst>
            </p:cNvPr>
            <p:cNvSpPr txBox="1"/>
            <p:nvPr/>
          </p:nvSpPr>
          <p:spPr>
            <a:xfrm>
              <a:off x="7155417" y="3251905"/>
              <a:ext cx="674865" cy="230832"/>
            </a:xfrm>
            <a:prstGeom prst="rect">
              <a:avLst/>
            </a:prstGeom>
            <a:noFill/>
          </p:spPr>
          <p:txBody>
            <a:bodyPr wrap="none" lIns="0" tIns="0" rIns="0" bIns="0" rtlCol="0">
              <a:noAutofit/>
            </a:bodyPr>
            <a:lstStyle/>
            <a:p>
              <a:pPr algn="ctr"/>
              <a:r>
                <a:rPr lang="zh-CN" altLang="en-US" dirty="0">
                  <a:solidFill>
                    <a:schemeClr val="bg1"/>
                  </a:solidFill>
                </a:rPr>
                <a:t>图像分割</a:t>
              </a:r>
            </a:p>
          </p:txBody>
        </p:sp>
        <p:sp>
          <p:nvSpPr>
            <p:cNvPr id="118" name="文本框 117">
              <a:extLst>
                <a:ext uri="{FF2B5EF4-FFF2-40B4-BE49-F238E27FC236}">
                  <a16:creationId xmlns:a16="http://schemas.microsoft.com/office/drawing/2014/main" id="{E5EE4FBA-A0C4-4101-941E-0CD16ECDBB3A}"/>
                </a:ext>
              </a:extLst>
            </p:cNvPr>
            <p:cNvSpPr txBox="1"/>
            <p:nvPr/>
          </p:nvSpPr>
          <p:spPr>
            <a:xfrm>
              <a:off x="6473408" y="3793340"/>
              <a:ext cx="2038884" cy="689025"/>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对细胞图像进行边界分割，将分割结果保存在指定路径</a:t>
              </a:r>
            </a:p>
          </p:txBody>
        </p:sp>
        <p:sp>
          <p:nvSpPr>
            <p:cNvPr id="119" name="文本框 118">
              <a:extLst>
                <a:ext uri="{FF2B5EF4-FFF2-40B4-BE49-F238E27FC236}">
                  <a16:creationId xmlns:a16="http://schemas.microsoft.com/office/drawing/2014/main" id="{D5668FAC-4675-4912-87D8-2E935E518A2F}"/>
                </a:ext>
              </a:extLst>
            </p:cNvPr>
            <p:cNvSpPr txBox="1"/>
            <p:nvPr/>
          </p:nvSpPr>
          <p:spPr>
            <a:xfrm>
              <a:off x="9889117" y="3704828"/>
              <a:ext cx="674865" cy="230832"/>
            </a:xfrm>
            <a:prstGeom prst="rect">
              <a:avLst/>
            </a:prstGeom>
            <a:noFill/>
          </p:spPr>
          <p:txBody>
            <a:bodyPr wrap="none" lIns="0" tIns="0" rIns="0" bIns="0" rtlCol="0">
              <a:noAutofit/>
            </a:bodyPr>
            <a:lstStyle/>
            <a:p>
              <a:pPr algn="ctr"/>
              <a:r>
                <a:rPr lang="zh-CN" altLang="en-US" dirty="0">
                  <a:solidFill>
                    <a:schemeClr val="bg1"/>
                  </a:solidFill>
                </a:rPr>
                <a:t>下游分析</a:t>
              </a:r>
            </a:p>
          </p:txBody>
        </p:sp>
        <p:sp>
          <p:nvSpPr>
            <p:cNvPr id="120" name="文本框 119">
              <a:extLst>
                <a:ext uri="{FF2B5EF4-FFF2-40B4-BE49-F238E27FC236}">
                  <a16:creationId xmlns:a16="http://schemas.microsoft.com/office/drawing/2014/main" id="{3FC56BA8-5DCD-48AA-8BAF-B7CD69D1DC1D}"/>
                </a:ext>
              </a:extLst>
            </p:cNvPr>
            <p:cNvSpPr txBox="1"/>
            <p:nvPr/>
          </p:nvSpPr>
          <p:spPr>
            <a:xfrm>
              <a:off x="9207108" y="4244386"/>
              <a:ext cx="2038884" cy="1065725"/>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将分割结果与</a:t>
              </a:r>
              <a:r>
                <a:rPr lang="en-US" altLang="zh-CN" dirty="0">
                  <a:solidFill>
                    <a:schemeClr val="bg1"/>
                  </a:solidFill>
                  <a:latin typeface="+mn-ea"/>
                </a:rPr>
                <a:t>Celltrack</a:t>
              </a:r>
              <a:r>
                <a:rPr lang="zh-CN" altLang="en-US" dirty="0">
                  <a:solidFill>
                    <a:schemeClr val="bg1"/>
                  </a:solidFill>
                  <a:latin typeface="+mn-ea"/>
                </a:rPr>
                <a:t>等</a:t>
              </a:r>
              <a:endParaRPr lang="en-US" altLang="zh-CN" dirty="0">
                <a:solidFill>
                  <a:schemeClr val="bg1"/>
                </a:solidFill>
                <a:latin typeface="+mn-ea"/>
              </a:endParaRPr>
            </a:p>
            <a:p>
              <a:pPr algn="ctr">
                <a:lnSpc>
                  <a:spcPct val="125000"/>
                </a:lnSpc>
              </a:pPr>
              <a:r>
                <a:rPr lang="zh-CN" altLang="en-US" dirty="0">
                  <a:solidFill>
                    <a:schemeClr val="bg1"/>
                  </a:solidFill>
                  <a:latin typeface="+mn-ea"/>
                </a:rPr>
                <a:t>下游分析关联</a:t>
              </a:r>
            </a:p>
          </p:txBody>
        </p:sp>
      </p:grpSp>
      <p:sp>
        <p:nvSpPr>
          <p:cNvPr id="55" name="文本框 54">
            <a:extLst>
              <a:ext uri="{FF2B5EF4-FFF2-40B4-BE49-F238E27FC236}">
                <a16:creationId xmlns:a16="http://schemas.microsoft.com/office/drawing/2014/main" id="{F4EE5C12-5175-476E-AFFA-B1243BA9F79D}"/>
              </a:ext>
            </a:extLst>
          </p:cNvPr>
          <p:cNvSpPr txBox="1"/>
          <p:nvPr/>
        </p:nvSpPr>
        <p:spPr>
          <a:xfrm>
            <a:off x="360124" y="187404"/>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Pipeline</a:t>
            </a:r>
            <a:endParaRPr lang="zh-CN" altLang="en-US" sz="3000" b="1" dirty="0">
              <a:solidFill>
                <a:schemeClr val="accent1"/>
              </a:solidFill>
              <a:latin typeface="+mj-ea"/>
              <a:ea typeface="+mj-ea"/>
            </a:endParaRPr>
          </a:p>
        </p:txBody>
      </p:sp>
      <p:grpSp>
        <p:nvGrpSpPr>
          <p:cNvPr id="56" name="组合 55">
            <a:extLst>
              <a:ext uri="{FF2B5EF4-FFF2-40B4-BE49-F238E27FC236}">
                <a16:creationId xmlns:a16="http://schemas.microsoft.com/office/drawing/2014/main" id="{270193C6-34E6-4BDC-9AC4-45EBCCF48CB3}"/>
              </a:ext>
            </a:extLst>
          </p:cNvPr>
          <p:cNvGrpSpPr/>
          <p:nvPr/>
        </p:nvGrpSpPr>
        <p:grpSpPr>
          <a:xfrm>
            <a:off x="2150024" y="207028"/>
            <a:ext cx="425713" cy="442041"/>
            <a:chOff x="5823870" y="1767426"/>
            <a:chExt cx="425713" cy="442041"/>
          </a:xfrm>
        </p:grpSpPr>
        <p:grpSp>
          <p:nvGrpSpPr>
            <p:cNvPr id="62" name="Group 10">
              <a:extLst>
                <a:ext uri="{FF2B5EF4-FFF2-40B4-BE49-F238E27FC236}">
                  <a16:creationId xmlns:a16="http://schemas.microsoft.com/office/drawing/2014/main" id="{98EC1EA2-38FB-4F85-98CE-6735FB69B8E4}"/>
                </a:ext>
              </a:extLst>
            </p:cNvPr>
            <p:cNvGrpSpPr>
              <a:grpSpLocks noChangeAspect="1"/>
            </p:cNvGrpSpPr>
            <p:nvPr/>
          </p:nvGrpSpPr>
          <p:grpSpPr bwMode="auto">
            <a:xfrm rot="18923445">
              <a:off x="5963891" y="1767426"/>
              <a:ext cx="285692" cy="285786"/>
              <a:chOff x="14101" y="4437"/>
              <a:chExt cx="3056" cy="3057"/>
            </a:xfrm>
          </p:grpSpPr>
          <p:sp>
            <p:nvSpPr>
              <p:cNvPr id="66" name="Freeform 11">
                <a:extLst>
                  <a:ext uri="{FF2B5EF4-FFF2-40B4-BE49-F238E27FC236}">
                    <a16:creationId xmlns:a16="http://schemas.microsoft.com/office/drawing/2014/main" id="{876299E8-2842-40E7-A3CF-4D57D86E81E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7" name="Freeform 12">
                <a:extLst>
                  <a:ext uri="{FF2B5EF4-FFF2-40B4-BE49-F238E27FC236}">
                    <a16:creationId xmlns:a16="http://schemas.microsoft.com/office/drawing/2014/main" id="{AEF70E88-C6BC-48B3-B425-30B901111914}"/>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3" name="Group 10">
              <a:extLst>
                <a:ext uri="{FF2B5EF4-FFF2-40B4-BE49-F238E27FC236}">
                  <a16:creationId xmlns:a16="http://schemas.microsoft.com/office/drawing/2014/main" id="{4F7C1C48-5DD1-488F-9685-02D3B999AB43}"/>
                </a:ext>
              </a:extLst>
            </p:cNvPr>
            <p:cNvGrpSpPr>
              <a:grpSpLocks noChangeAspect="1"/>
            </p:cNvGrpSpPr>
            <p:nvPr/>
          </p:nvGrpSpPr>
          <p:grpSpPr bwMode="auto">
            <a:xfrm rot="18923445">
              <a:off x="5823870" y="1809585"/>
              <a:ext cx="399751" cy="399882"/>
              <a:chOff x="14101" y="4437"/>
              <a:chExt cx="3056" cy="3057"/>
            </a:xfrm>
          </p:grpSpPr>
          <p:sp>
            <p:nvSpPr>
              <p:cNvPr id="64" name="Freeform 11">
                <a:extLst>
                  <a:ext uri="{FF2B5EF4-FFF2-40B4-BE49-F238E27FC236}">
                    <a16:creationId xmlns:a16="http://schemas.microsoft.com/office/drawing/2014/main" id="{1A294152-3C5B-41AB-ADC7-647BE9E334D9}"/>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65" name="Freeform 12">
                <a:extLst>
                  <a:ext uri="{FF2B5EF4-FFF2-40B4-BE49-F238E27FC236}">
                    <a16:creationId xmlns:a16="http://schemas.microsoft.com/office/drawing/2014/main" id="{A49B48CB-11D0-4233-8D6E-FC5A0D188995}"/>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3" name="灯片编号占位符 2">
            <a:extLst>
              <a:ext uri="{FF2B5EF4-FFF2-40B4-BE49-F238E27FC236}">
                <a16:creationId xmlns:a16="http://schemas.microsoft.com/office/drawing/2014/main" id="{44909BAE-0500-684B-7DC3-D71E715B2617}"/>
              </a:ext>
            </a:extLst>
          </p:cNvPr>
          <p:cNvSpPr>
            <a:spLocks noGrp="1"/>
          </p:cNvSpPr>
          <p:nvPr>
            <p:ph type="sldNum" sz="quarter" idx="12"/>
          </p:nvPr>
        </p:nvSpPr>
        <p:spPr/>
        <p:txBody>
          <a:bodyPr/>
          <a:lstStyle/>
          <a:p>
            <a:fld id="{E4F05AE2-E521-4071-B027-062C254CFD7B}" type="slidenum">
              <a:rPr lang="zh-CN" altLang="en-US" smtClean="0"/>
              <a:t>17</a:t>
            </a:fld>
            <a:endParaRPr lang="zh-CN" altLang="en-US"/>
          </a:p>
        </p:txBody>
      </p:sp>
    </p:spTree>
    <p:extLst>
      <p:ext uri="{BB962C8B-B14F-4D97-AF65-F5344CB8AC3E}">
        <p14:creationId xmlns:p14="http://schemas.microsoft.com/office/powerpoint/2010/main" val="19281772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B82F037-7E36-431E-92E7-EDC41E0B6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641" y="1259839"/>
            <a:ext cx="8340519" cy="5242755"/>
          </a:xfrm>
          <a:prstGeom prst="rect">
            <a:avLst/>
          </a:prstGeom>
        </p:spPr>
      </p:pic>
      <p:sp>
        <p:nvSpPr>
          <p:cNvPr id="4" name="文本框 3">
            <a:extLst>
              <a:ext uri="{FF2B5EF4-FFF2-40B4-BE49-F238E27FC236}">
                <a16:creationId xmlns:a16="http://schemas.microsoft.com/office/drawing/2014/main" id="{884BC20D-BEF2-41A0-8005-DF159B21FE6A}"/>
              </a:ext>
            </a:extLst>
          </p:cNvPr>
          <p:cNvSpPr txBox="1"/>
          <p:nvPr/>
        </p:nvSpPr>
        <p:spPr>
          <a:xfrm>
            <a:off x="360124" y="187404"/>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Pipeline</a:t>
            </a:r>
            <a:endParaRPr lang="zh-CN" altLang="en-US" sz="3000" b="1" dirty="0">
              <a:solidFill>
                <a:schemeClr val="accent1"/>
              </a:solidFill>
              <a:latin typeface="+mj-ea"/>
              <a:ea typeface="+mj-ea"/>
            </a:endParaRPr>
          </a:p>
        </p:txBody>
      </p:sp>
      <p:grpSp>
        <p:nvGrpSpPr>
          <p:cNvPr id="5" name="组合 4">
            <a:extLst>
              <a:ext uri="{FF2B5EF4-FFF2-40B4-BE49-F238E27FC236}">
                <a16:creationId xmlns:a16="http://schemas.microsoft.com/office/drawing/2014/main" id="{C925DD49-F28F-4414-BDEE-1126D9152FA0}"/>
              </a:ext>
            </a:extLst>
          </p:cNvPr>
          <p:cNvGrpSpPr/>
          <p:nvPr/>
        </p:nvGrpSpPr>
        <p:grpSpPr>
          <a:xfrm>
            <a:off x="2150024" y="207028"/>
            <a:ext cx="425713" cy="442041"/>
            <a:chOff x="5823870" y="1767426"/>
            <a:chExt cx="425713" cy="442041"/>
          </a:xfrm>
        </p:grpSpPr>
        <p:grpSp>
          <p:nvGrpSpPr>
            <p:cNvPr id="6" name="Group 10">
              <a:extLst>
                <a:ext uri="{FF2B5EF4-FFF2-40B4-BE49-F238E27FC236}">
                  <a16:creationId xmlns:a16="http://schemas.microsoft.com/office/drawing/2014/main" id="{4720E892-8B20-49F1-AC2A-F89358DBE6EB}"/>
                </a:ext>
              </a:extLst>
            </p:cNvPr>
            <p:cNvGrpSpPr>
              <a:grpSpLocks noChangeAspect="1"/>
            </p:cNvGrpSpPr>
            <p:nvPr/>
          </p:nvGrpSpPr>
          <p:grpSpPr bwMode="auto">
            <a:xfrm rot="18923445">
              <a:off x="5963891" y="1767426"/>
              <a:ext cx="285692" cy="285786"/>
              <a:chOff x="14101" y="4437"/>
              <a:chExt cx="3056" cy="3057"/>
            </a:xfrm>
          </p:grpSpPr>
          <p:sp>
            <p:nvSpPr>
              <p:cNvPr id="10" name="Freeform 11">
                <a:extLst>
                  <a:ext uri="{FF2B5EF4-FFF2-40B4-BE49-F238E27FC236}">
                    <a16:creationId xmlns:a16="http://schemas.microsoft.com/office/drawing/2014/main" id="{B11026AC-3020-4F45-BC11-1785359BCF46}"/>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1" name="Freeform 12">
                <a:extLst>
                  <a:ext uri="{FF2B5EF4-FFF2-40B4-BE49-F238E27FC236}">
                    <a16:creationId xmlns:a16="http://schemas.microsoft.com/office/drawing/2014/main" id="{38683CEC-89C3-408A-85F2-D2B546CECE97}"/>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7" name="Group 10">
              <a:extLst>
                <a:ext uri="{FF2B5EF4-FFF2-40B4-BE49-F238E27FC236}">
                  <a16:creationId xmlns:a16="http://schemas.microsoft.com/office/drawing/2014/main" id="{03FD3CB6-8D09-4A08-B0F2-F7C4037D8E09}"/>
                </a:ext>
              </a:extLst>
            </p:cNvPr>
            <p:cNvGrpSpPr>
              <a:grpSpLocks noChangeAspect="1"/>
            </p:cNvGrpSpPr>
            <p:nvPr/>
          </p:nvGrpSpPr>
          <p:grpSpPr bwMode="auto">
            <a:xfrm rot="18923445">
              <a:off x="5823870" y="1809585"/>
              <a:ext cx="399751" cy="399882"/>
              <a:chOff x="14101" y="4437"/>
              <a:chExt cx="3056" cy="3057"/>
            </a:xfrm>
          </p:grpSpPr>
          <p:sp>
            <p:nvSpPr>
              <p:cNvPr id="8" name="Freeform 11">
                <a:extLst>
                  <a:ext uri="{FF2B5EF4-FFF2-40B4-BE49-F238E27FC236}">
                    <a16:creationId xmlns:a16="http://schemas.microsoft.com/office/drawing/2014/main" id="{C82A2F30-2538-43CA-A491-CB74C26BC74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9" name="Freeform 12">
                <a:extLst>
                  <a:ext uri="{FF2B5EF4-FFF2-40B4-BE49-F238E27FC236}">
                    <a16:creationId xmlns:a16="http://schemas.microsoft.com/office/drawing/2014/main" id="{1831923B-A4C7-43E9-B1AF-676E06127985}"/>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2" name="文本框 11">
            <a:extLst>
              <a:ext uri="{FF2B5EF4-FFF2-40B4-BE49-F238E27FC236}">
                <a16:creationId xmlns:a16="http://schemas.microsoft.com/office/drawing/2014/main" id="{82B7D078-DFFB-422B-8EDF-C32C3B343F5D}"/>
              </a:ext>
            </a:extLst>
          </p:cNvPr>
          <p:cNvSpPr txBox="1"/>
          <p:nvPr/>
        </p:nvSpPr>
        <p:spPr>
          <a:xfrm>
            <a:off x="501272" y="700455"/>
            <a:ext cx="1729575" cy="404089"/>
          </a:xfrm>
          <a:prstGeom prst="rect">
            <a:avLst/>
          </a:prstGeom>
          <a:noFill/>
        </p:spPr>
        <p:txBody>
          <a:bodyPr wrap="none" lIns="0" tIns="0" rIns="0" bIns="0" rtlCol="0">
            <a:noAutofit/>
          </a:bodyPr>
          <a:lstStyle/>
          <a:p>
            <a:pPr algn="ctr"/>
            <a:r>
              <a:rPr lang="zh-CN" altLang="en-US" sz="2400" b="1" dirty="0">
                <a:solidFill>
                  <a:schemeClr val="accent1"/>
                </a:solidFill>
                <a:latin typeface="+mj-ea"/>
                <a:ea typeface="+mj-ea"/>
              </a:rPr>
              <a:t>参数展示</a:t>
            </a:r>
          </a:p>
        </p:txBody>
      </p:sp>
      <p:sp>
        <p:nvSpPr>
          <p:cNvPr id="2" name="灯片编号占位符 1">
            <a:extLst>
              <a:ext uri="{FF2B5EF4-FFF2-40B4-BE49-F238E27FC236}">
                <a16:creationId xmlns:a16="http://schemas.microsoft.com/office/drawing/2014/main" id="{1838CDE1-5AD5-129A-31F5-8EB7AB0CAF68}"/>
              </a:ext>
            </a:extLst>
          </p:cNvPr>
          <p:cNvSpPr>
            <a:spLocks noGrp="1"/>
          </p:cNvSpPr>
          <p:nvPr>
            <p:ph type="sldNum" sz="quarter" idx="12"/>
          </p:nvPr>
        </p:nvSpPr>
        <p:spPr/>
        <p:txBody>
          <a:bodyPr/>
          <a:lstStyle/>
          <a:p>
            <a:fld id="{E4F05AE2-E521-4071-B027-062C254CFD7B}" type="slidenum">
              <a:rPr lang="zh-CN" altLang="en-US" smtClean="0"/>
              <a:t>18</a:t>
            </a:fld>
            <a:endParaRPr lang="zh-CN" altLang="en-US"/>
          </a:p>
        </p:txBody>
      </p:sp>
    </p:spTree>
    <p:extLst>
      <p:ext uri="{BB962C8B-B14F-4D97-AF65-F5344CB8AC3E}">
        <p14:creationId xmlns:p14="http://schemas.microsoft.com/office/powerpoint/2010/main" val="252391162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757045D3-48C5-42E7-B00A-F5040669D441}"/>
              </a:ext>
            </a:extLst>
          </p:cNvPr>
          <p:cNvGrpSpPr/>
          <p:nvPr/>
        </p:nvGrpSpPr>
        <p:grpSpPr>
          <a:xfrm rot="18900000">
            <a:off x="7424365" y="-2902432"/>
            <a:ext cx="6098786" cy="6100199"/>
            <a:chOff x="18351500" y="3723568"/>
            <a:chExt cx="4878842" cy="4879972"/>
          </a:xfrm>
        </p:grpSpPr>
        <p:sp>
          <p:nvSpPr>
            <p:cNvPr id="30" name="Freeform 6">
              <a:extLst>
                <a:ext uri="{FF2B5EF4-FFF2-40B4-BE49-F238E27FC236}">
                  <a16:creationId xmlns:a16="http://schemas.microsoft.com/office/drawing/2014/main" id="{DEDE5FB0-E2D1-4200-B5CD-BA797690631E}"/>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1" name="Freeform 7">
              <a:extLst>
                <a:ext uri="{FF2B5EF4-FFF2-40B4-BE49-F238E27FC236}">
                  <a16:creationId xmlns:a16="http://schemas.microsoft.com/office/drawing/2014/main" id="{120D96EF-EC61-4557-AFCA-7BB90E4FABB2}"/>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6" name="组合 25">
            <a:extLst>
              <a:ext uri="{FF2B5EF4-FFF2-40B4-BE49-F238E27FC236}">
                <a16:creationId xmlns:a16="http://schemas.microsoft.com/office/drawing/2014/main" id="{EB975537-38D6-4A6B-9F7A-88AD70FEC2DE}"/>
              </a:ext>
            </a:extLst>
          </p:cNvPr>
          <p:cNvGrpSpPr/>
          <p:nvPr/>
        </p:nvGrpSpPr>
        <p:grpSpPr>
          <a:xfrm rot="8100000">
            <a:off x="6722596" y="2086183"/>
            <a:ext cx="8786687" cy="8788722"/>
            <a:chOff x="18351500" y="3723568"/>
            <a:chExt cx="4878842" cy="4879972"/>
          </a:xfrm>
        </p:grpSpPr>
        <p:sp>
          <p:nvSpPr>
            <p:cNvPr id="28" name="Freeform 6">
              <a:extLst>
                <a:ext uri="{FF2B5EF4-FFF2-40B4-BE49-F238E27FC236}">
                  <a16:creationId xmlns:a16="http://schemas.microsoft.com/office/drawing/2014/main" id="{6ADC9B79-990F-4765-A429-2DA0BD3708F6}"/>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9" name="Freeform 7">
              <a:extLst>
                <a:ext uri="{FF2B5EF4-FFF2-40B4-BE49-F238E27FC236}">
                  <a16:creationId xmlns:a16="http://schemas.microsoft.com/office/drawing/2014/main" id="{02736D78-E66C-42AD-9F75-2985EB3FC0A5}"/>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5" name="Group 10">
            <a:extLst>
              <a:ext uri="{FF2B5EF4-FFF2-40B4-BE49-F238E27FC236}">
                <a16:creationId xmlns:a16="http://schemas.microsoft.com/office/drawing/2014/main" id="{F71BE987-D2FB-4940-BD94-A890B2570665}"/>
              </a:ext>
            </a:extLst>
          </p:cNvPr>
          <p:cNvGrpSpPr>
            <a:grpSpLocks noChangeAspect="1"/>
          </p:cNvGrpSpPr>
          <p:nvPr/>
        </p:nvGrpSpPr>
        <p:grpSpPr bwMode="auto">
          <a:xfrm rot="8100000">
            <a:off x="10501205" y="2666453"/>
            <a:ext cx="4851400" cy="4852988"/>
            <a:chOff x="14101" y="4437"/>
            <a:chExt cx="3056" cy="3057"/>
          </a:xfrm>
        </p:grpSpPr>
        <p:sp>
          <p:nvSpPr>
            <p:cNvPr id="36" name="Freeform 11">
              <a:extLst>
                <a:ext uri="{FF2B5EF4-FFF2-40B4-BE49-F238E27FC236}">
                  <a16:creationId xmlns:a16="http://schemas.microsoft.com/office/drawing/2014/main" id="{D0A408BE-27A4-4383-AD06-6FD33AB3E980}"/>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7" name="Freeform 12">
              <a:extLst>
                <a:ext uri="{FF2B5EF4-FFF2-40B4-BE49-F238E27FC236}">
                  <a16:creationId xmlns:a16="http://schemas.microsoft.com/office/drawing/2014/main" id="{126DF892-3C1B-44ED-8EEA-8C93234956CD}"/>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8" name="组合 37">
            <a:extLst>
              <a:ext uri="{FF2B5EF4-FFF2-40B4-BE49-F238E27FC236}">
                <a16:creationId xmlns:a16="http://schemas.microsoft.com/office/drawing/2014/main" id="{7F863D10-AD19-47A2-9D65-E5C43FAD8DA4}"/>
              </a:ext>
            </a:extLst>
          </p:cNvPr>
          <p:cNvGrpSpPr/>
          <p:nvPr/>
        </p:nvGrpSpPr>
        <p:grpSpPr>
          <a:xfrm rot="18900000">
            <a:off x="-2098325" y="2924820"/>
            <a:ext cx="6098786" cy="6100199"/>
            <a:chOff x="18351500" y="3723568"/>
            <a:chExt cx="4878842" cy="4879972"/>
          </a:xfrm>
        </p:grpSpPr>
        <p:sp>
          <p:nvSpPr>
            <p:cNvPr id="39" name="Freeform 6">
              <a:extLst>
                <a:ext uri="{FF2B5EF4-FFF2-40B4-BE49-F238E27FC236}">
                  <a16:creationId xmlns:a16="http://schemas.microsoft.com/office/drawing/2014/main" id="{6CE927FF-6B05-465E-A5E1-FAF29EA473B2}"/>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40" name="Freeform 7">
              <a:extLst>
                <a:ext uri="{FF2B5EF4-FFF2-40B4-BE49-F238E27FC236}">
                  <a16:creationId xmlns:a16="http://schemas.microsoft.com/office/drawing/2014/main" id="{BC8E0D64-7BCE-4536-94C7-C24DCF077959}"/>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2" name="Rectangle 1">
            <a:extLst>
              <a:ext uri="{FF2B5EF4-FFF2-40B4-BE49-F238E27FC236}">
                <a16:creationId xmlns:a16="http://schemas.microsoft.com/office/drawing/2014/main" id="{C5A2730A-8F49-8267-3799-FB332A7A5447}"/>
              </a:ext>
            </a:extLst>
          </p:cNvPr>
          <p:cNvSpPr/>
          <p:nvPr/>
        </p:nvSpPr>
        <p:spPr>
          <a:xfrm>
            <a:off x="0" y="2278197"/>
            <a:ext cx="12215089" cy="15198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945E1B52-8F8A-4B63-B529-AB1C1BCB03C6}"/>
              </a:ext>
            </a:extLst>
          </p:cNvPr>
          <p:cNvSpPr txBox="1"/>
          <p:nvPr/>
        </p:nvSpPr>
        <p:spPr>
          <a:xfrm>
            <a:off x="3782742" y="2730360"/>
            <a:ext cx="4103689" cy="615553"/>
          </a:xfrm>
          <a:prstGeom prst="rect">
            <a:avLst/>
          </a:prstGeom>
          <a:noFill/>
        </p:spPr>
        <p:txBody>
          <a:bodyPr wrap="none" lIns="0" tIns="0" rIns="0" bIns="0" rtlCol="0">
            <a:noAutofit/>
          </a:bodyPr>
          <a:lstStyle/>
          <a:p>
            <a:pPr algn="ctr"/>
            <a:r>
              <a:rPr lang="zh-CN" altLang="en-US" sz="4000" dirty="0">
                <a:solidFill>
                  <a:schemeClr val="bg1"/>
                </a:solidFill>
              </a:rPr>
              <a:t>怎么把焦平面联合起来分析？</a:t>
            </a:r>
          </a:p>
        </p:txBody>
      </p:sp>
    </p:spTree>
    <p:extLst>
      <p:ext uri="{BB962C8B-B14F-4D97-AF65-F5344CB8AC3E}">
        <p14:creationId xmlns:p14="http://schemas.microsoft.com/office/powerpoint/2010/main" val="36106883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688B8CC6-B548-40CA-93E4-212D0E04D22F}"/>
              </a:ext>
            </a:extLst>
          </p:cNvPr>
          <p:cNvGrpSpPr/>
          <p:nvPr/>
        </p:nvGrpSpPr>
        <p:grpSpPr>
          <a:xfrm rot="637793">
            <a:off x="6489364" y="-2453330"/>
            <a:ext cx="8786687" cy="13156983"/>
            <a:chOff x="14552960" y="-177472"/>
            <a:chExt cx="7029080" cy="10525183"/>
          </a:xfrm>
        </p:grpSpPr>
        <p:grpSp>
          <p:nvGrpSpPr>
            <p:cNvPr id="28" name="组合 27">
              <a:extLst>
                <a:ext uri="{FF2B5EF4-FFF2-40B4-BE49-F238E27FC236}">
                  <a16:creationId xmlns:a16="http://schemas.microsoft.com/office/drawing/2014/main" id="{D57EA9D9-5E3A-4570-A0A1-FE4F71280BCC}"/>
                </a:ext>
              </a:extLst>
            </p:cNvPr>
            <p:cNvGrpSpPr/>
            <p:nvPr/>
          </p:nvGrpSpPr>
          <p:grpSpPr>
            <a:xfrm rot="1495231">
              <a:off x="15166450" y="-177472"/>
              <a:ext cx="4878842" cy="4879972"/>
              <a:chOff x="18351500" y="3723568"/>
              <a:chExt cx="4878842" cy="4879972"/>
            </a:xfrm>
          </p:grpSpPr>
          <p:sp>
            <p:nvSpPr>
              <p:cNvPr id="32" name="Freeform 6">
                <a:extLst>
                  <a:ext uri="{FF2B5EF4-FFF2-40B4-BE49-F238E27FC236}">
                    <a16:creationId xmlns:a16="http://schemas.microsoft.com/office/drawing/2014/main" id="{A1E9E03B-1BC3-4C9A-8A51-7329E00EC163}"/>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7">
                <a:extLst>
                  <a:ext uri="{FF2B5EF4-FFF2-40B4-BE49-F238E27FC236}">
                    <a16:creationId xmlns:a16="http://schemas.microsoft.com/office/drawing/2014/main" id="{245CCFFC-F09A-47D8-8B3B-88EF31E8902B}"/>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组合 28">
              <a:extLst>
                <a:ext uri="{FF2B5EF4-FFF2-40B4-BE49-F238E27FC236}">
                  <a16:creationId xmlns:a16="http://schemas.microsoft.com/office/drawing/2014/main" id="{B5AA2E4A-FA11-4014-B207-60C2845236D6}"/>
                </a:ext>
              </a:extLst>
            </p:cNvPr>
            <p:cNvGrpSpPr/>
            <p:nvPr/>
          </p:nvGrpSpPr>
          <p:grpSpPr>
            <a:xfrm rot="12295231">
              <a:off x="14552960" y="3317003"/>
              <a:ext cx="7029080" cy="7030708"/>
              <a:chOff x="18351500" y="3723568"/>
              <a:chExt cx="4878842" cy="4879972"/>
            </a:xfrm>
          </p:grpSpPr>
          <p:sp>
            <p:nvSpPr>
              <p:cNvPr id="30" name="Freeform 6">
                <a:extLst>
                  <a:ext uri="{FF2B5EF4-FFF2-40B4-BE49-F238E27FC236}">
                    <a16:creationId xmlns:a16="http://schemas.microsoft.com/office/drawing/2014/main" id="{3C6CFD63-5B57-41A7-B662-313039308E9A}"/>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7">
                <a:extLst>
                  <a:ext uri="{FF2B5EF4-FFF2-40B4-BE49-F238E27FC236}">
                    <a16:creationId xmlns:a16="http://schemas.microsoft.com/office/drawing/2014/main" id="{1B6F08D9-7F96-4802-B7C9-CB4EEC20831D}"/>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sp>
        <p:nvSpPr>
          <p:cNvPr id="17" name="文本框 16">
            <a:extLst>
              <a:ext uri="{FF2B5EF4-FFF2-40B4-BE49-F238E27FC236}">
                <a16:creationId xmlns:a16="http://schemas.microsoft.com/office/drawing/2014/main" id="{9DFB6750-B4E8-42BD-93E8-AF90F8BF68F5}"/>
              </a:ext>
            </a:extLst>
          </p:cNvPr>
          <p:cNvSpPr txBox="1"/>
          <p:nvPr/>
        </p:nvSpPr>
        <p:spPr>
          <a:xfrm>
            <a:off x="4557117" y="1633138"/>
            <a:ext cx="3077766" cy="461665"/>
          </a:xfrm>
          <a:prstGeom prst="rect">
            <a:avLst/>
          </a:prstGeom>
          <a:noFill/>
        </p:spPr>
        <p:txBody>
          <a:bodyPr wrap="none" lIns="0" tIns="0" rIns="0" bIns="0" rtlCol="0">
            <a:noAutofit/>
          </a:bodyPr>
          <a:lstStyle/>
          <a:p>
            <a:r>
              <a:rPr lang="zh-CN" altLang="en-US" sz="3000" dirty="0">
                <a:solidFill>
                  <a:schemeClr val="accent1"/>
                </a:solidFill>
              </a:rPr>
              <a:t>选题背景</a:t>
            </a:r>
          </a:p>
        </p:txBody>
      </p:sp>
      <p:sp>
        <p:nvSpPr>
          <p:cNvPr id="45" name="文本框 44">
            <a:extLst>
              <a:ext uri="{FF2B5EF4-FFF2-40B4-BE49-F238E27FC236}">
                <a16:creationId xmlns:a16="http://schemas.microsoft.com/office/drawing/2014/main" id="{DDE6D1B3-6946-4FA3-91D2-3DB615B678EA}"/>
              </a:ext>
            </a:extLst>
          </p:cNvPr>
          <p:cNvSpPr txBox="1"/>
          <p:nvPr/>
        </p:nvSpPr>
        <p:spPr>
          <a:xfrm>
            <a:off x="4557117" y="2151007"/>
            <a:ext cx="4056431" cy="230832"/>
          </a:xfrm>
          <a:prstGeom prst="rect">
            <a:avLst/>
          </a:prstGeom>
          <a:noFill/>
        </p:spPr>
        <p:txBody>
          <a:bodyPr wrap="none" lIns="0" tIns="0" rIns="0" bIns="0" rtlCol="0">
            <a:noAutofit/>
          </a:bodyPr>
          <a:lstStyle/>
          <a:p>
            <a:r>
              <a:rPr lang="en-US" altLang="zh-CN" sz="1500" dirty="0">
                <a:solidFill>
                  <a:schemeClr val="accent1"/>
                </a:solidFill>
              </a:rPr>
              <a:t>Background of Topic Selection</a:t>
            </a:r>
          </a:p>
        </p:txBody>
      </p:sp>
      <p:sp>
        <p:nvSpPr>
          <p:cNvPr id="68" name="文本框 67">
            <a:extLst>
              <a:ext uri="{FF2B5EF4-FFF2-40B4-BE49-F238E27FC236}">
                <a16:creationId xmlns:a16="http://schemas.microsoft.com/office/drawing/2014/main" id="{62D46145-B2B0-4316-8ABB-6A70F0AED189}"/>
              </a:ext>
            </a:extLst>
          </p:cNvPr>
          <p:cNvSpPr txBox="1"/>
          <p:nvPr/>
        </p:nvSpPr>
        <p:spPr>
          <a:xfrm>
            <a:off x="4557117" y="2762223"/>
            <a:ext cx="2693045" cy="461665"/>
          </a:xfrm>
          <a:prstGeom prst="rect">
            <a:avLst/>
          </a:prstGeom>
          <a:noFill/>
        </p:spPr>
        <p:txBody>
          <a:bodyPr wrap="none" lIns="0" tIns="0" rIns="0" bIns="0" rtlCol="0">
            <a:noAutofit/>
          </a:bodyPr>
          <a:lstStyle/>
          <a:p>
            <a:r>
              <a:rPr lang="zh-CN" altLang="en-US" sz="3000" dirty="0">
                <a:solidFill>
                  <a:schemeClr val="accent1"/>
                </a:solidFill>
              </a:rPr>
              <a:t>研究方法及成果</a:t>
            </a:r>
          </a:p>
        </p:txBody>
      </p:sp>
      <p:sp>
        <p:nvSpPr>
          <p:cNvPr id="69" name="文本框 68">
            <a:extLst>
              <a:ext uri="{FF2B5EF4-FFF2-40B4-BE49-F238E27FC236}">
                <a16:creationId xmlns:a16="http://schemas.microsoft.com/office/drawing/2014/main" id="{8D335D09-82E9-4F86-A964-442977533C5D}"/>
              </a:ext>
            </a:extLst>
          </p:cNvPr>
          <p:cNvSpPr txBox="1"/>
          <p:nvPr/>
        </p:nvSpPr>
        <p:spPr>
          <a:xfrm>
            <a:off x="4557117" y="3280092"/>
            <a:ext cx="2954911" cy="230832"/>
          </a:xfrm>
          <a:prstGeom prst="rect">
            <a:avLst/>
          </a:prstGeom>
          <a:noFill/>
        </p:spPr>
        <p:txBody>
          <a:bodyPr wrap="none" lIns="0" tIns="0" rIns="0" bIns="0" rtlCol="0">
            <a:noAutofit/>
          </a:bodyPr>
          <a:lstStyle/>
          <a:p>
            <a:r>
              <a:rPr lang="en-US" altLang="zh-CN" sz="1500" dirty="0">
                <a:solidFill>
                  <a:schemeClr val="accent1"/>
                </a:solidFill>
              </a:rPr>
              <a:t>Research Methods and Application </a:t>
            </a:r>
          </a:p>
        </p:txBody>
      </p:sp>
      <p:sp>
        <p:nvSpPr>
          <p:cNvPr id="70" name="文本框 69">
            <a:extLst>
              <a:ext uri="{FF2B5EF4-FFF2-40B4-BE49-F238E27FC236}">
                <a16:creationId xmlns:a16="http://schemas.microsoft.com/office/drawing/2014/main" id="{DEA020CA-298C-413A-9EF7-ACCE5924451F}"/>
              </a:ext>
            </a:extLst>
          </p:cNvPr>
          <p:cNvSpPr txBox="1"/>
          <p:nvPr/>
        </p:nvSpPr>
        <p:spPr>
          <a:xfrm>
            <a:off x="4557117" y="3891308"/>
            <a:ext cx="3455286" cy="402477"/>
          </a:xfrm>
          <a:prstGeom prst="rect">
            <a:avLst/>
          </a:prstGeom>
          <a:noFill/>
        </p:spPr>
        <p:txBody>
          <a:bodyPr wrap="none" lIns="0" tIns="0" rIns="0" bIns="0" rtlCol="0">
            <a:noAutofit/>
          </a:bodyPr>
          <a:lstStyle/>
          <a:p>
            <a:r>
              <a:rPr lang="zh-CN" altLang="en-US" sz="3000" dirty="0">
                <a:solidFill>
                  <a:schemeClr val="accent1"/>
                </a:solidFill>
              </a:rPr>
              <a:t>总结与致谢</a:t>
            </a:r>
          </a:p>
        </p:txBody>
      </p:sp>
      <p:sp>
        <p:nvSpPr>
          <p:cNvPr id="71" name="文本框 70">
            <a:extLst>
              <a:ext uri="{FF2B5EF4-FFF2-40B4-BE49-F238E27FC236}">
                <a16:creationId xmlns:a16="http://schemas.microsoft.com/office/drawing/2014/main" id="{8E441FD2-591A-4EC1-8578-45ECD0EFFADE}"/>
              </a:ext>
            </a:extLst>
          </p:cNvPr>
          <p:cNvSpPr txBox="1"/>
          <p:nvPr/>
        </p:nvSpPr>
        <p:spPr>
          <a:xfrm>
            <a:off x="4557117" y="4409177"/>
            <a:ext cx="3825963" cy="201238"/>
          </a:xfrm>
          <a:prstGeom prst="rect">
            <a:avLst/>
          </a:prstGeom>
          <a:noFill/>
        </p:spPr>
        <p:txBody>
          <a:bodyPr wrap="none" lIns="0" tIns="0" rIns="0" bIns="0" rtlCol="0">
            <a:noAutofit/>
          </a:bodyPr>
          <a:lstStyle/>
          <a:p>
            <a:r>
              <a:rPr lang="en-US" altLang="zh-CN" sz="1500" dirty="0">
                <a:solidFill>
                  <a:schemeClr val="accent1"/>
                </a:solidFill>
              </a:rPr>
              <a:t>Summary and Thanks</a:t>
            </a:r>
          </a:p>
        </p:txBody>
      </p:sp>
      <p:sp>
        <p:nvSpPr>
          <p:cNvPr id="72" name="文本框 71">
            <a:extLst>
              <a:ext uri="{FF2B5EF4-FFF2-40B4-BE49-F238E27FC236}">
                <a16:creationId xmlns:a16="http://schemas.microsoft.com/office/drawing/2014/main" id="{8867BA35-E42F-49CE-B0CF-A672358C4340}"/>
              </a:ext>
            </a:extLst>
          </p:cNvPr>
          <p:cNvSpPr txBox="1"/>
          <p:nvPr/>
        </p:nvSpPr>
        <p:spPr>
          <a:xfrm>
            <a:off x="4557117" y="5020393"/>
            <a:ext cx="2693045" cy="461665"/>
          </a:xfrm>
          <a:prstGeom prst="rect">
            <a:avLst/>
          </a:prstGeom>
          <a:noFill/>
        </p:spPr>
        <p:txBody>
          <a:bodyPr wrap="none" lIns="0" tIns="0" rIns="0" bIns="0" rtlCol="0">
            <a:noAutofit/>
          </a:bodyPr>
          <a:lstStyle/>
          <a:p>
            <a:endParaRPr lang="zh-CN" altLang="en-US" sz="3000" dirty="0">
              <a:solidFill>
                <a:schemeClr val="accent1"/>
              </a:solidFill>
            </a:endParaRPr>
          </a:p>
        </p:txBody>
      </p:sp>
      <p:sp>
        <p:nvSpPr>
          <p:cNvPr id="73" name="文本框 72">
            <a:extLst>
              <a:ext uri="{FF2B5EF4-FFF2-40B4-BE49-F238E27FC236}">
                <a16:creationId xmlns:a16="http://schemas.microsoft.com/office/drawing/2014/main" id="{CC1CCD11-04D0-4753-BF72-C37DDC867D98}"/>
              </a:ext>
            </a:extLst>
          </p:cNvPr>
          <p:cNvSpPr txBox="1"/>
          <p:nvPr/>
        </p:nvSpPr>
        <p:spPr>
          <a:xfrm>
            <a:off x="4557117" y="5538262"/>
            <a:ext cx="2457724" cy="230832"/>
          </a:xfrm>
          <a:prstGeom prst="rect">
            <a:avLst/>
          </a:prstGeom>
          <a:noFill/>
        </p:spPr>
        <p:txBody>
          <a:bodyPr wrap="none" lIns="0" tIns="0" rIns="0" bIns="0" rtlCol="0">
            <a:noAutofit/>
          </a:bodyPr>
          <a:lstStyle/>
          <a:p>
            <a:endParaRPr lang="en-US" altLang="zh-CN" sz="1500" dirty="0">
              <a:solidFill>
                <a:schemeClr val="accent1"/>
              </a:solidFill>
            </a:endParaRPr>
          </a:p>
        </p:txBody>
      </p:sp>
      <p:sp>
        <p:nvSpPr>
          <p:cNvPr id="78" name="文本框 77">
            <a:extLst>
              <a:ext uri="{FF2B5EF4-FFF2-40B4-BE49-F238E27FC236}">
                <a16:creationId xmlns:a16="http://schemas.microsoft.com/office/drawing/2014/main" id="{CDC4B2FB-BB76-41C8-965E-0654ED86E1AA}"/>
              </a:ext>
            </a:extLst>
          </p:cNvPr>
          <p:cNvSpPr txBox="1"/>
          <p:nvPr/>
        </p:nvSpPr>
        <p:spPr>
          <a:xfrm>
            <a:off x="3645786" y="1603345"/>
            <a:ext cx="750205" cy="538609"/>
          </a:xfrm>
          <a:prstGeom prst="rect">
            <a:avLst/>
          </a:prstGeom>
          <a:noFill/>
        </p:spPr>
        <p:txBody>
          <a:bodyPr wrap="none" lIns="0" tIns="0" rIns="0" bIns="0" rtlCol="0">
            <a:noAutofit/>
          </a:bodyPr>
          <a:lstStyle/>
          <a:p>
            <a:r>
              <a:rPr lang="en-US" altLang="zh-CN" sz="3500" dirty="0">
                <a:solidFill>
                  <a:schemeClr val="accent1"/>
                </a:solidFill>
              </a:rPr>
              <a:t>#01</a:t>
            </a:r>
            <a:endParaRPr lang="zh-CN" altLang="en-US" sz="3500" dirty="0">
              <a:solidFill>
                <a:schemeClr val="accent1"/>
              </a:solidFill>
            </a:endParaRPr>
          </a:p>
        </p:txBody>
      </p:sp>
      <p:sp>
        <p:nvSpPr>
          <p:cNvPr id="83" name="文本框 82">
            <a:extLst>
              <a:ext uri="{FF2B5EF4-FFF2-40B4-BE49-F238E27FC236}">
                <a16:creationId xmlns:a16="http://schemas.microsoft.com/office/drawing/2014/main" id="{4BA16557-8577-4ADF-9D8C-9A5C0CBEAE4C}"/>
              </a:ext>
            </a:extLst>
          </p:cNvPr>
          <p:cNvSpPr txBox="1"/>
          <p:nvPr/>
        </p:nvSpPr>
        <p:spPr>
          <a:xfrm>
            <a:off x="3645786" y="2732430"/>
            <a:ext cx="750205" cy="538609"/>
          </a:xfrm>
          <a:prstGeom prst="rect">
            <a:avLst/>
          </a:prstGeom>
          <a:noFill/>
        </p:spPr>
        <p:txBody>
          <a:bodyPr wrap="none" lIns="0" tIns="0" rIns="0" bIns="0" rtlCol="0">
            <a:noAutofit/>
          </a:bodyPr>
          <a:lstStyle/>
          <a:p>
            <a:r>
              <a:rPr lang="en-US" altLang="zh-CN" sz="3500" dirty="0">
                <a:solidFill>
                  <a:schemeClr val="accent1"/>
                </a:solidFill>
              </a:rPr>
              <a:t>#02</a:t>
            </a:r>
            <a:endParaRPr lang="zh-CN" altLang="en-US" sz="3500" dirty="0">
              <a:solidFill>
                <a:schemeClr val="accent1"/>
              </a:solidFill>
            </a:endParaRPr>
          </a:p>
        </p:txBody>
      </p:sp>
      <p:sp>
        <p:nvSpPr>
          <p:cNvPr id="87" name="文本框 86">
            <a:extLst>
              <a:ext uri="{FF2B5EF4-FFF2-40B4-BE49-F238E27FC236}">
                <a16:creationId xmlns:a16="http://schemas.microsoft.com/office/drawing/2014/main" id="{E90EF2DB-1B5B-4E69-8898-0A6A4B9DFADB}"/>
              </a:ext>
            </a:extLst>
          </p:cNvPr>
          <p:cNvSpPr txBox="1"/>
          <p:nvPr/>
        </p:nvSpPr>
        <p:spPr>
          <a:xfrm>
            <a:off x="3645786" y="3861516"/>
            <a:ext cx="748645" cy="469556"/>
          </a:xfrm>
          <a:prstGeom prst="rect">
            <a:avLst/>
          </a:prstGeom>
          <a:noFill/>
        </p:spPr>
        <p:txBody>
          <a:bodyPr wrap="none" lIns="0" tIns="0" rIns="0" bIns="0" rtlCol="0">
            <a:noAutofit/>
          </a:bodyPr>
          <a:lstStyle/>
          <a:p>
            <a:r>
              <a:rPr lang="en-US" altLang="zh-CN" sz="3500" dirty="0">
                <a:solidFill>
                  <a:schemeClr val="accent1"/>
                </a:solidFill>
              </a:rPr>
              <a:t>#03</a:t>
            </a:r>
            <a:endParaRPr lang="zh-CN" altLang="en-US" sz="3500" dirty="0">
              <a:solidFill>
                <a:schemeClr val="accent1"/>
              </a:solidFill>
            </a:endParaRPr>
          </a:p>
        </p:txBody>
      </p:sp>
      <p:sp>
        <p:nvSpPr>
          <p:cNvPr id="19" name="文本框 18">
            <a:extLst>
              <a:ext uri="{FF2B5EF4-FFF2-40B4-BE49-F238E27FC236}">
                <a16:creationId xmlns:a16="http://schemas.microsoft.com/office/drawing/2014/main" id="{EA178E5B-74EB-4472-9261-43D09FBB4F2E}"/>
              </a:ext>
            </a:extLst>
          </p:cNvPr>
          <p:cNvSpPr txBox="1"/>
          <p:nvPr/>
        </p:nvSpPr>
        <p:spPr>
          <a:xfrm>
            <a:off x="652513" y="1325362"/>
            <a:ext cx="1288814" cy="769441"/>
          </a:xfrm>
          <a:prstGeom prst="rect">
            <a:avLst/>
          </a:prstGeom>
          <a:noFill/>
        </p:spPr>
        <p:txBody>
          <a:bodyPr wrap="none" lIns="0" tIns="0" rIns="0" bIns="0" rtlCol="0">
            <a:noAutofit/>
          </a:bodyPr>
          <a:lstStyle/>
          <a:p>
            <a:r>
              <a:rPr lang="zh-CN" altLang="en-US" sz="5000" b="1" dirty="0">
                <a:solidFill>
                  <a:schemeClr val="bg2">
                    <a:lumMod val="25000"/>
                  </a:schemeClr>
                </a:solidFill>
              </a:rPr>
              <a:t>目录</a:t>
            </a:r>
          </a:p>
        </p:txBody>
      </p:sp>
      <p:sp>
        <p:nvSpPr>
          <p:cNvPr id="20" name="文本框 19">
            <a:extLst>
              <a:ext uri="{FF2B5EF4-FFF2-40B4-BE49-F238E27FC236}">
                <a16:creationId xmlns:a16="http://schemas.microsoft.com/office/drawing/2014/main" id="{86B7EEC8-D0FE-4CE4-8A07-1E4B690DFD28}"/>
              </a:ext>
            </a:extLst>
          </p:cNvPr>
          <p:cNvSpPr txBox="1"/>
          <p:nvPr/>
        </p:nvSpPr>
        <p:spPr>
          <a:xfrm>
            <a:off x="735264" y="1025913"/>
            <a:ext cx="1585370" cy="307777"/>
          </a:xfrm>
          <a:prstGeom prst="rect">
            <a:avLst/>
          </a:prstGeom>
          <a:noFill/>
        </p:spPr>
        <p:txBody>
          <a:bodyPr wrap="none" lIns="0" tIns="0" rIns="0" bIns="0" rtlCol="0">
            <a:noAutofit/>
          </a:bodyPr>
          <a:lstStyle/>
          <a:p>
            <a:pPr algn="l"/>
            <a:r>
              <a:rPr lang="en-US" altLang="zh-CN" sz="2000" b="1" dirty="0">
                <a:solidFill>
                  <a:schemeClr val="bg2">
                    <a:lumMod val="25000"/>
                  </a:schemeClr>
                </a:solidFill>
              </a:rPr>
              <a:t>CONTENTES</a:t>
            </a:r>
            <a:endParaRPr lang="zh-CN" altLang="en-US" sz="2000" b="1" dirty="0">
              <a:solidFill>
                <a:schemeClr val="bg2">
                  <a:lumMod val="25000"/>
                </a:schemeClr>
              </a:solidFill>
            </a:endParaRPr>
          </a:p>
        </p:txBody>
      </p:sp>
      <p:cxnSp>
        <p:nvCxnSpPr>
          <p:cNvPr id="3" name="直接连接符 2">
            <a:extLst>
              <a:ext uri="{FF2B5EF4-FFF2-40B4-BE49-F238E27FC236}">
                <a16:creationId xmlns:a16="http://schemas.microsoft.com/office/drawing/2014/main" id="{A7B4CD1D-6AD6-4688-8633-DC339240DC4F}"/>
              </a:ext>
            </a:extLst>
          </p:cNvPr>
          <p:cNvCxnSpPr/>
          <p:nvPr/>
        </p:nvCxnSpPr>
        <p:spPr>
          <a:xfrm>
            <a:off x="2857189" y="1025913"/>
            <a:ext cx="0" cy="456208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012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圆角 57">
            <a:extLst>
              <a:ext uri="{FF2B5EF4-FFF2-40B4-BE49-F238E27FC236}">
                <a16:creationId xmlns:a16="http://schemas.microsoft.com/office/drawing/2014/main" id="{978244C9-55FC-465C-BD9E-806DC9EE7F6E}"/>
              </a:ext>
            </a:extLst>
          </p:cNvPr>
          <p:cNvSpPr/>
          <p:nvPr/>
        </p:nvSpPr>
        <p:spPr>
          <a:xfrm>
            <a:off x="6884753" y="1968196"/>
            <a:ext cx="2635168" cy="3298567"/>
          </a:xfrm>
          <a:prstGeom prst="roundRect">
            <a:avLst>
              <a:gd name="adj" fmla="val 7402"/>
            </a:avLst>
          </a:prstGeom>
          <a:gradFill>
            <a:gsLst>
              <a:gs pos="0">
                <a:schemeClr val="accent1"/>
              </a:gs>
              <a:gs pos="100000">
                <a:schemeClr val="accent2">
                  <a:lumMod val="75000"/>
                </a:schemeClr>
              </a:gs>
            </a:gsLst>
            <a:lin ang="2700000" scaled="1"/>
          </a:gradFill>
          <a:ln>
            <a:noFill/>
          </a:ln>
          <a:effectLst>
            <a:outerShdw blurRad="254000" algn="ct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110" name="组合 109">
            <a:extLst>
              <a:ext uri="{FF2B5EF4-FFF2-40B4-BE49-F238E27FC236}">
                <a16:creationId xmlns:a16="http://schemas.microsoft.com/office/drawing/2014/main" id="{5E19A359-AFC3-43FF-87F9-5BAE21DF18E5}"/>
              </a:ext>
            </a:extLst>
          </p:cNvPr>
          <p:cNvGrpSpPr/>
          <p:nvPr/>
        </p:nvGrpSpPr>
        <p:grpSpPr>
          <a:xfrm>
            <a:off x="7937496" y="2145812"/>
            <a:ext cx="375377" cy="365940"/>
            <a:chOff x="7462850" y="2032709"/>
            <a:chExt cx="360000" cy="360000"/>
          </a:xfrm>
        </p:grpSpPr>
        <p:sp>
          <p:nvSpPr>
            <p:cNvPr id="84" name="任意多边形: 形状 83">
              <a:extLst>
                <a:ext uri="{FF2B5EF4-FFF2-40B4-BE49-F238E27FC236}">
                  <a16:creationId xmlns:a16="http://schemas.microsoft.com/office/drawing/2014/main" id="{9F19615A-81FC-4CFE-AECC-1263667D097A}"/>
                </a:ext>
              </a:extLst>
            </p:cNvPr>
            <p:cNvSpPr/>
            <p:nvPr/>
          </p:nvSpPr>
          <p:spPr>
            <a:xfrm>
              <a:off x="7462850" y="2032709"/>
              <a:ext cx="360000" cy="360000"/>
            </a:xfrm>
            <a:custGeom>
              <a:avLst/>
              <a:gdLst>
                <a:gd name="connsiteX0" fmla="*/ 0 w 360000"/>
                <a:gd name="connsiteY0" fmla="*/ 0 h 360000"/>
                <a:gd name="connsiteX1" fmla="*/ 360000 w 360000"/>
                <a:gd name="connsiteY1" fmla="*/ 0 h 360000"/>
                <a:gd name="connsiteX2" fmla="*/ 360000 w 360000"/>
                <a:gd name="connsiteY2" fmla="*/ 360000 h 360000"/>
                <a:gd name="connsiteX3" fmla="*/ 0 w 360000"/>
                <a:gd name="connsiteY3" fmla="*/ 360000 h 360000"/>
              </a:gdLst>
              <a:ahLst/>
              <a:cxnLst>
                <a:cxn ang="0">
                  <a:pos x="connsiteX0" y="connsiteY0"/>
                </a:cxn>
                <a:cxn ang="0">
                  <a:pos x="connsiteX1" y="connsiteY1"/>
                </a:cxn>
                <a:cxn ang="0">
                  <a:pos x="connsiteX2" y="connsiteY2"/>
                </a:cxn>
                <a:cxn ang="0">
                  <a:pos x="connsiteX3" y="connsiteY3"/>
                </a:cxn>
              </a:cxnLst>
              <a:rect l="l" t="t" r="r" b="b"/>
              <a:pathLst>
                <a:path w="360000" h="360000">
                  <a:moveTo>
                    <a:pt x="0" y="0"/>
                  </a:moveTo>
                  <a:lnTo>
                    <a:pt x="360000" y="0"/>
                  </a:lnTo>
                  <a:lnTo>
                    <a:pt x="360000" y="360000"/>
                  </a:lnTo>
                  <a:lnTo>
                    <a:pt x="0" y="360000"/>
                  </a:lnTo>
                  <a:close/>
                </a:path>
              </a:pathLst>
            </a:custGeom>
            <a:solidFill>
              <a:srgbClr val="FFFFFF">
                <a:alpha val="1000"/>
              </a:srgbClr>
            </a:solidFill>
            <a:ln w="7342" cap="flat">
              <a:noFill/>
              <a:prstDash val="solid"/>
              <a:miter/>
            </a:ln>
          </p:spPr>
          <p:txBody>
            <a:bodyPr rtlCol="0" anchor="ctr">
              <a:noAutofit/>
            </a:bodyPr>
            <a:lstStyle/>
            <a:p>
              <a:endParaRPr lang="zh-CN" altLang="en-US"/>
            </a:p>
          </p:txBody>
        </p:sp>
        <p:sp>
          <p:nvSpPr>
            <p:cNvPr id="85" name="任意多边形: 形状 84">
              <a:extLst>
                <a:ext uri="{FF2B5EF4-FFF2-40B4-BE49-F238E27FC236}">
                  <a16:creationId xmlns:a16="http://schemas.microsoft.com/office/drawing/2014/main" id="{99CB41DF-4B92-4C99-BAE0-4D3180FC3440}"/>
                </a:ext>
              </a:extLst>
            </p:cNvPr>
            <p:cNvSpPr/>
            <p:nvPr/>
          </p:nvSpPr>
          <p:spPr>
            <a:xfrm>
              <a:off x="7642850" y="2185543"/>
              <a:ext cx="150000" cy="177165"/>
            </a:xfrm>
            <a:custGeom>
              <a:avLst/>
              <a:gdLst>
                <a:gd name="connsiteX0" fmla="*/ 0 w 150000"/>
                <a:gd name="connsiteY0" fmla="*/ 154248 h 177165"/>
                <a:gd name="connsiteX1" fmla="*/ 60000 w 150000"/>
                <a:gd name="connsiteY1" fmla="*/ 177165 h 177165"/>
                <a:gd name="connsiteX2" fmla="*/ 150000 w 150000"/>
                <a:gd name="connsiteY2" fmla="*/ 87165 h 177165"/>
                <a:gd name="connsiteX3" fmla="*/ 82500 w 150000"/>
                <a:gd name="connsiteY3" fmla="*/ 0 h 177165"/>
              </a:gdLst>
              <a:ahLst/>
              <a:cxnLst>
                <a:cxn ang="0">
                  <a:pos x="connsiteX0" y="connsiteY0"/>
                </a:cxn>
                <a:cxn ang="0">
                  <a:pos x="connsiteX1" y="connsiteY1"/>
                </a:cxn>
                <a:cxn ang="0">
                  <a:pos x="connsiteX2" y="connsiteY2"/>
                </a:cxn>
                <a:cxn ang="0">
                  <a:pos x="connsiteX3" y="connsiteY3"/>
                </a:cxn>
              </a:cxnLst>
              <a:rect l="l" t="t" r="r" b="b"/>
              <a:pathLst>
                <a:path w="150000" h="177165">
                  <a:moveTo>
                    <a:pt x="0" y="154248"/>
                  </a:moveTo>
                  <a:cubicBezTo>
                    <a:pt x="15922" y="168500"/>
                    <a:pt x="36949" y="177165"/>
                    <a:pt x="60000" y="177165"/>
                  </a:cubicBezTo>
                  <a:cubicBezTo>
                    <a:pt x="109705" y="177165"/>
                    <a:pt x="150000" y="136871"/>
                    <a:pt x="150000" y="87165"/>
                  </a:cubicBezTo>
                  <a:cubicBezTo>
                    <a:pt x="150000" y="45229"/>
                    <a:pt x="121318" y="9992"/>
                    <a:pt x="82500" y="0"/>
                  </a:cubicBezTo>
                </a:path>
              </a:pathLst>
            </a:custGeom>
            <a:noFill/>
            <a:ln w="29369" cap="flat">
              <a:solidFill>
                <a:schemeClr val="bg2"/>
              </a:solidFill>
              <a:prstDash val="solid"/>
              <a:round/>
            </a:ln>
          </p:spPr>
          <p:txBody>
            <a:bodyPr rtlCol="0" anchor="ctr">
              <a:noAutofit/>
            </a:bodyPr>
            <a:lstStyle/>
            <a:p>
              <a:endParaRPr lang="zh-CN" altLang="en-US"/>
            </a:p>
          </p:txBody>
        </p:sp>
        <p:sp>
          <p:nvSpPr>
            <p:cNvPr id="86" name="任意多边形: 形状 85">
              <a:extLst>
                <a:ext uri="{FF2B5EF4-FFF2-40B4-BE49-F238E27FC236}">
                  <a16:creationId xmlns:a16="http://schemas.microsoft.com/office/drawing/2014/main" id="{4DCA0054-8903-4180-9B02-28E53FB1897E}"/>
                </a:ext>
              </a:extLst>
            </p:cNvPr>
            <p:cNvSpPr/>
            <p:nvPr/>
          </p:nvSpPr>
          <p:spPr>
            <a:xfrm>
              <a:off x="7492850" y="2185543"/>
              <a:ext cx="180000" cy="177165"/>
            </a:xfrm>
            <a:custGeom>
              <a:avLst/>
              <a:gdLst>
                <a:gd name="connsiteX0" fmla="*/ 67500 w 180000"/>
                <a:gd name="connsiteY0" fmla="*/ 0 h 177165"/>
                <a:gd name="connsiteX1" fmla="*/ 0 w 180000"/>
                <a:gd name="connsiteY1" fmla="*/ 87165 h 177165"/>
                <a:gd name="connsiteX2" fmla="*/ 90000 w 180000"/>
                <a:gd name="connsiteY2" fmla="*/ 177165 h 177165"/>
                <a:gd name="connsiteX3" fmla="*/ 180000 w 180000"/>
                <a:gd name="connsiteY3" fmla="*/ 87165 h 177165"/>
                <a:gd name="connsiteX4" fmla="*/ 173787 w 180000"/>
                <a:gd name="connsiteY4" fmla="*/ 54240 h 17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 h="177165">
                  <a:moveTo>
                    <a:pt x="67500" y="0"/>
                  </a:moveTo>
                  <a:cubicBezTo>
                    <a:pt x="28682" y="9992"/>
                    <a:pt x="0" y="45229"/>
                    <a:pt x="0" y="87165"/>
                  </a:cubicBezTo>
                  <a:cubicBezTo>
                    <a:pt x="0" y="136871"/>
                    <a:pt x="40294" y="177165"/>
                    <a:pt x="90000" y="177165"/>
                  </a:cubicBezTo>
                  <a:cubicBezTo>
                    <a:pt x="139706" y="177165"/>
                    <a:pt x="180000" y="136871"/>
                    <a:pt x="180000" y="87165"/>
                  </a:cubicBezTo>
                  <a:cubicBezTo>
                    <a:pt x="180000" y="75544"/>
                    <a:pt x="177797" y="64438"/>
                    <a:pt x="173787" y="54240"/>
                  </a:cubicBezTo>
                </a:path>
              </a:pathLst>
            </a:custGeom>
            <a:noFill/>
            <a:ln w="29369" cap="flat">
              <a:solidFill>
                <a:schemeClr val="bg2"/>
              </a:solidFill>
              <a:prstDash val="solid"/>
              <a:round/>
            </a:ln>
          </p:spPr>
          <p:txBody>
            <a:bodyPr rtlCol="0" anchor="ctr">
              <a:noAutofit/>
            </a:bodyPr>
            <a:lstStyle/>
            <a:p>
              <a:endParaRPr lang="zh-CN" altLang="en-US"/>
            </a:p>
          </p:txBody>
        </p:sp>
        <p:sp>
          <p:nvSpPr>
            <p:cNvPr id="87" name="任意多边形: 形状 86">
              <a:extLst>
                <a:ext uri="{FF2B5EF4-FFF2-40B4-BE49-F238E27FC236}">
                  <a16:creationId xmlns:a16="http://schemas.microsoft.com/office/drawing/2014/main" id="{0844064B-B4D1-4683-A957-18C4889BAF42}"/>
                </a:ext>
              </a:extLst>
            </p:cNvPr>
            <p:cNvSpPr/>
            <p:nvPr/>
          </p:nvSpPr>
          <p:spPr>
            <a:xfrm>
              <a:off x="7552850" y="2062709"/>
              <a:ext cx="180000" cy="180000"/>
            </a:xfrm>
            <a:custGeom>
              <a:avLst/>
              <a:gdLst>
                <a:gd name="connsiteX0" fmla="*/ 90000 w 180000"/>
                <a:gd name="connsiteY0" fmla="*/ 180000 h 180000"/>
                <a:gd name="connsiteX1" fmla="*/ 180000 w 180000"/>
                <a:gd name="connsiteY1" fmla="*/ 90000 h 180000"/>
                <a:gd name="connsiteX2" fmla="*/ 90000 w 180000"/>
                <a:gd name="connsiteY2" fmla="*/ 0 h 180000"/>
                <a:gd name="connsiteX3" fmla="*/ 0 w 180000"/>
                <a:gd name="connsiteY3" fmla="*/ 90000 h 180000"/>
                <a:gd name="connsiteX4" fmla="*/ 90000 w 180000"/>
                <a:gd name="connsiteY4" fmla="*/ 180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 h="180000">
                  <a:moveTo>
                    <a:pt x="90000" y="180000"/>
                  </a:moveTo>
                  <a:cubicBezTo>
                    <a:pt x="139706" y="180000"/>
                    <a:pt x="180000" y="139706"/>
                    <a:pt x="180000" y="90000"/>
                  </a:cubicBezTo>
                  <a:cubicBezTo>
                    <a:pt x="180000" y="40294"/>
                    <a:pt x="139706" y="0"/>
                    <a:pt x="90000" y="0"/>
                  </a:cubicBezTo>
                  <a:cubicBezTo>
                    <a:pt x="40295" y="0"/>
                    <a:pt x="0" y="40294"/>
                    <a:pt x="0" y="90000"/>
                  </a:cubicBezTo>
                  <a:cubicBezTo>
                    <a:pt x="0" y="139706"/>
                    <a:pt x="40295" y="180000"/>
                    <a:pt x="90000" y="180000"/>
                  </a:cubicBezTo>
                  <a:close/>
                </a:path>
              </a:pathLst>
            </a:custGeom>
            <a:noFill/>
            <a:ln w="29369" cap="flat">
              <a:solidFill>
                <a:schemeClr val="bg2"/>
              </a:solidFill>
              <a:prstDash val="solid"/>
              <a:round/>
            </a:ln>
          </p:spPr>
          <p:txBody>
            <a:bodyPr rtlCol="0" anchor="ctr">
              <a:noAutofit/>
            </a:bodyPr>
            <a:lstStyle/>
            <a:p>
              <a:endParaRPr lang="zh-CN" altLang="en-US"/>
            </a:p>
          </p:txBody>
        </p:sp>
      </p:grpSp>
      <p:sp>
        <p:nvSpPr>
          <p:cNvPr id="117" name="文本框 116">
            <a:extLst>
              <a:ext uri="{FF2B5EF4-FFF2-40B4-BE49-F238E27FC236}">
                <a16:creationId xmlns:a16="http://schemas.microsoft.com/office/drawing/2014/main" id="{67B47A52-29EA-4BA0-BAAB-F2D066111307}"/>
              </a:ext>
            </a:extLst>
          </p:cNvPr>
          <p:cNvSpPr txBox="1"/>
          <p:nvPr/>
        </p:nvSpPr>
        <p:spPr>
          <a:xfrm>
            <a:off x="7678212" y="2743372"/>
            <a:ext cx="978658" cy="535820"/>
          </a:xfrm>
          <a:prstGeom prst="rect">
            <a:avLst/>
          </a:prstGeom>
          <a:noFill/>
        </p:spPr>
        <p:txBody>
          <a:bodyPr wrap="none" lIns="0" tIns="0" rIns="0" bIns="0" rtlCol="0">
            <a:noAutofit/>
          </a:bodyPr>
          <a:lstStyle/>
          <a:p>
            <a:pPr algn="ctr"/>
            <a:r>
              <a:rPr lang="en-US" altLang="zh-CN" dirty="0">
                <a:solidFill>
                  <a:schemeClr val="bg1"/>
                </a:solidFill>
              </a:rPr>
              <a:t>Step·03</a:t>
            </a:r>
            <a:endParaRPr lang="zh-CN" altLang="en-US" dirty="0">
              <a:solidFill>
                <a:schemeClr val="bg1"/>
              </a:solidFill>
            </a:endParaRPr>
          </a:p>
        </p:txBody>
      </p:sp>
      <p:sp>
        <p:nvSpPr>
          <p:cNvPr id="118" name="文本框 117">
            <a:extLst>
              <a:ext uri="{FF2B5EF4-FFF2-40B4-BE49-F238E27FC236}">
                <a16:creationId xmlns:a16="http://schemas.microsoft.com/office/drawing/2014/main" id="{E5EE4FBA-A0C4-4101-941E-0CD16ECDBB3A}"/>
              </a:ext>
            </a:extLst>
          </p:cNvPr>
          <p:cNvSpPr txBox="1"/>
          <p:nvPr/>
        </p:nvSpPr>
        <p:spPr>
          <a:xfrm>
            <a:off x="6953897" y="3244577"/>
            <a:ext cx="2426598" cy="2132562"/>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设计算法实现</a:t>
            </a:r>
            <a:r>
              <a:rPr lang="en-US" altLang="zh-CN" dirty="0">
                <a:solidFill>
                  <a:schemeClr val="bg1"/>
                </a:solidFill>
                <a:latin typeface="+mn-ea"/>
              </a:rPr>
              <a:t>Cell-Track</a:t>
            </a:r>
            <a:r>
              <a:rPr lang="zh-CN" altLang="en-US" dirty="0">
                <a:solidFill>
                  <a:schemeClr val="bg1"/>
                </a:solidFill>
                <a:latin typeface="+mn-ea"/>
              </a:rPr>
              <a:t>，对不同高度切片的细胞进行追踪，保证同一个细胞具有相同的预测标记。</a:t>
            </a:r>
          </a:p>
        </p:txBody>
      </p:sp>
      <p:sp>
        <p:nvSpPr>
          <p:cNvPr id="39" name="文本框 1">
            <a:extLst>
              <a:ext uri="{FF2B5EF4-FFF2-40B4-BE49-F238E27FC236}">
                <a16:creationId xmlns:a16="http://schemas.microsoft.com/office/drawing/2014/main" id="{CFDBF01C-CD2C-A56A-F714-55716AD8607F}"/>
              </a:ext>
            </a:extLst>
          </p:cNvPr>
          <p:cNvSpPr txBox="1"/>
          <p:nvPr/>
        </p:nvSpPr>
        <p:spPr>
          <a:xfrm>
            <a:off x="581670" y="1968196"/>
            <a:ext cx="1931619" cy="461665"/>
          </a:xfrm>
          <a:prstGeom prst="rect">
            <a:avLst/>
          </a:prstGeom>
          <a:noFill/>
        </p:spPr>
        <p:txBody>
          <a:bodyPr wrap="none" lIns="0" tIns="0" rIns="0" bIns="0" rtlCol="0">
            <a:noAutofit/>
          </a:bodyPr>
          <a:lstStyle/>
          <a:p>
            <a:r>
              <a:rPr lang="zh-CN" altLang="en-US" sz="3000" b="1" dirty="0">
                <a:solidFill>
                  <a:schemeClr val="bg1"/>
                </a:solidFill>
                <a:latin typeface="+mj-ea"/>
                <a:ea typeface="+mj-ea"/>
              </a:rPr>
              <a:t>不同焦平面的联合分析</a:t>
            </a:r>
          </a:p>
        </p:txBody>
      </p:sp>
      <p:grpSp>
        <p:nvGrpSpPr>
          <p:cNvPr id="40" name="组合 2">
            <a:extLst>
              <a:ext uri="{FF2B5EF4-FFF2-40B4-BE49-F238E27FC236}">
                <a16:creationId xmlns:a16="http://schemas.microsoft.com/office/drawing/2014/main" id="{CE4794EF-F07F-A882-5158-1AE9EE38DAE6}"/>
              </a:ext>
            </a:extLst>
          </p:cNvPr>
          <p:cNvGrpSpPr/>
          <p:nvPr/>
        </p:nvGrpSpPr>
        <p:grpSpPr>
          <a:xfrm>
            <a:off x="8865" y="1999177"/>
            <a:ext cx="425713" cy="442041"/>
            <a:chOff x="5823870" y="1767426"/>
            <a:chExt cx="425713" cy="442041"/>
          </a:xfrm>
        </p:grpSpPr>
        <p:grpSp>
          <p:nvGrpSpPr>
            <p:cNvPr id="41" name="Group 10">
              <a:extLst>
                <a:ext uri="{FF2B5EF4-FFF2-40B4-BE49-F238E27FC236}">
                  <a16:creationId xmlns:a16="http://schemas.microsoft.com/office/drawing/2014/main" id="{EC16DD7F-794E-1E68-F019-281C1BEC375A}"/>
                </a:ext>
              </a:extLst>
            </p:cNvPr>
            <p:cNvGrpSpPr>
              <a:grpSpLocks noChangeAspect="1"/>
            </p:cNvGrpSpPr>
            <p:nvPr/>
          </p:nvGrpSpPr>
          <p:grpSpPr bwMode="auto">
            <a:xfrm rot="18923445">
              <a:off x="5963891" y="1767426"/>
              <a:ext cx="285692" cy="285786"/>
              <a:chOff x="14101" y="4437"/>
              <a:chExt cx="3056" cy="3057"/>
            </a:xfrm>
          </p:grpSpPr>
          <p:sp>
            <p:nvSpPr>
              <p:cNvPr id="45" name="Freeform 11">
                <a:extLst>
                  <a:ext uri="{FF2B5EF4-FFF2-40B4-BE49-F238E27FC236}">
                    <a16:creationId xmlns:a16="http://schemas.microsoft.com/office/drawing/2014/main" id="{14C2B9C9-57CF-3F8A-842E-009C392FFC1E}"/>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46" name="Freeform 12">
                <a:extLst>
                  <a:ext uri="{FF2B5EF4-FFF2-40B4-BE49-F238E27FC236}">
                    <a16:creationId xmlns:a16="http://schemas.microsoft.com/office/drawing/2014/main" id="{85C058B1-036D-1C55-0745-68DA2C8793F1}"/>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42" name="Group 10">
              <a:extLst>
                <a:ext uri="{FF2B5EF4-FFF2-40B4-BE49-F238E27FC236}">
                  <a16:creationId xmlns:a16="http://schemas.microsoft.com/office/drawing/2014/main" id="{B5345F88-1604-854C-4D9B-D477D39A4A78}"/>
                </a:ext>
              </a:extLst>
            </p:cNvPr>
            <p:cNvGrpSpPr>
              <a:grpSpLocks noChangeAspect="1"/>
            </p:cNvGrpSpPr>
            <p:nvPr/>
          </p:nvGrpSpPr>
          <p:grpSpPr bwMode="auto">
            <a:xfrm rot="18923445">
              <a:off x="5823870" y="1809585"/>
              <a:ext cx="399751" cy="399882"/>
              <a:chOff x="14101" y="4437"/>
              <a:chExt cx="3056" cy="3057"/>
            </a:xfrm>
          </p:grpSpPr>
          <p:sp>
            <p:nvSpPr>
              <p:cNvPr id="43" name="Freeform 11">
                <a:extLst>
                  <a:ext uri="{FF2B5EF4-FFF2-40B4-BE49-F238E27FC236}">
                    <a16:creationId xmlns:a16="http://schemas.microsoft.com/office/drawing/2014/main" id="{0A1651A9-AA55-07AB-AFB4-6EFD7BBAF8DD}"/>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bg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44" name="Freeform 12">
                <a:extLst>
                  <a:ext uri="{FF2B5EF4-FFF2-40B4-BE49-F238E27FC236}">
                    <a16:creationId xmlns:a16="http://schemas.microsoft.com/office/drawing/2014/main" id="{B34F161F-E0D9-19EE-6BD3-5C2D7AFD6597}"/>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47" name="文本框 61">
            <a:extLst>
              <a:ext uri="{FF2B5EF4-FFF2-40B4-BE49-F238E27FC236}">
                <a16:creationId xmlns:a16="http://schemas.microsoft.com/office/drawing/2014/main" id="{6133C6F3-66DC-AD29-F995-ECC164FA8CDF}"/>
              </a:ext>
            </a:extLst>
          </p:cNvPr>
          <p:cNvSpPr txBox="1"/>
          <p:nvPr/>
        </p:nvSpPr>
        <p:spPr>
          <a:xfrm>
            <a:off x="581670" y="2775437"/>
            <a:ext cx="3568669" cy="4137966"/>
          </a:xfrm>
          <a:prstGeom prst="rect">
            <a:avLst/>
          </a:prstGeom>
          <a:noFill/>
        </p:spPr>
        <p:txBody>
          <a:bodyPr wrap="square" lIns="0" tIns="0" rIns="0" bIns="0" rtlCol="0">
            <a:noAutofit/>
          </a:bodyPr>
          <a:lstStyle/>
          <a:p>
            <a:pPr>
              <a:lnSpc>
                <a:spcPct val="125000"/>
              </a:lnSpc>
            </a:pPr>
            <a:r>
              <a:rPr lang="zh-CN" altLang="en-US" sz="2000" dirty="0">
                <a:solidFill>
                  <a:schemeClr val="bg1"/>
                </a:solidFill>
                <a:latin typeface="+mn-ea"/>
              </a:rPr>
              <a:t>   </a:t>
            </a:r>
            <a:endParaRPr lang="en-US" altLang="zh-CN" sz="2000" dirty="0">
              <a:solidFill>
                <a:schemeClr val="bg1"/>
              </a:solidFill>
              <a:latin typeface="+mn-ea"/>
            </a:endParaRPr>
          </a:p>
          <a:p>
            <a:pPr>
              <a:lnSpc>
                <a:spcPct val="125000"/>
              </a:lnSpc>
            </a:pPr>
            <a:endParaRPr lang="en-US" altLang="zh-CN" sz="2000" dirty="0">
              <a:solidFill>
                <a:schemeClr val="bg1"/>
              </a:solidFill>
              <a:latin typeface="+mn-ea"/>
            </a:endParaRPr>
          </a:p>
          <a:p>
            <a:pPr>
              <a:lnSpc>
                <a:spcPct val="125000"/>
              </a:lnSpc>
            </a:pPr>
            <a:r>
              <a:rPr lang="zh-CN" altLang="en-US" sz="2000" dirty="0">
                <a:solidFill>
                  <a:schemeClr val="bg1"/>
                </a:solidFill>
                <a:latin typeface="+mn-ea"/>
              </a:rPr>
              <a:t>通过计算质心距离的方法，</a:t>
            </a:r>
            <a:endParaRPr lang="en-US" altLang="zh-CN" sz="2000" dirty="0">
              <a:solidFill>
                <a:schemeClr val="bg1"/>
              </a:solidFill>
              <a:latin typeface="+mn-ea"/>
            </a:endParaRPr>
          </a:p>
          <a:p>
            <a:pPr>
              <a:lnSpc>
                <a:spcPct val="125000"/>
              </a:lnSpc>
            </a:pPr>
            <a:r>
              <a:rPr lang="zh-CN" altLang="en-US" sz="2000" dirty="0">
                <a:solidFill>
                  <a:schemeClr val="bg1"/>
                </a:solidFill>
                <a:latin typeface="+mn-ea"/>
              </a:rPr>
              <a:t>将不同焦平面相同细胞标记出来。</a:t>
            </a:r>
            <a:endParaRPr lang="en-US" altLang="zh-CN" sz="2000" dirty="0">
              <a:solidFill>
                <a:schemeClr val="bg1"/>
              </a:solidFill>
              <a:latin typeface="+mn-ea"/>
            </a:endParaRPr>
          </a:p>
          <a:p>
            <a:pPr>
              <a:lnSpc>
                <a:spcPct val="125000"/>
              </a:lnSpc>
            </a:pPr>
            <a:endParaRPr lang="en-US" altLang="zh-CN" sz="2000" dirty="0">
              <a:solidFill>
                <a:schemeClr val="bg1"/>
              </a:solidFill>
              <a:latin typeface="+mn-ea"/>
            </a:endParaRPr>
          </a:p>
          <a:p>
            <a:pPr>
              <a:lnSpc>
                <a:spcPct val="125000"/>
              </a:lnSpc>
            </a:pPr>
            <a:r>
              <a:rPr lang="zh-CN" altLang="en-US" sz="2000" dirty="0">
                <a:solidFill>
                  <a:schemeClr val="bg1"/>
                </a:solidFill>
                <a:latin typeface="+mn-ea"/>
              </a:rPr>
              <a:t>将数据变成单细胞转录组的数据</a:t>
            </a:r>
          </a:p>
        </p:txBody>
      </p:sp>
      <p:grpSp>
        <p:nvGrpSpPr>
          <p:cNvPr id="52" name="Group 51">
            <a:extLst>
              <a:ext uri="{FF2B5EF4-FFF2-40B4-BE49-F238E27FC236}">
                <a16:creationId xmlns:a16="http://schemas.microsoft.com/office/drawing/2014/main" id="{2DCDBE59-5420-BFD5-C44E-A97F52857286}"/>
              </a:ext>
            </a:extLst>
          </p:cNvPr>
          <p:cNvGrpSpPr/>
          <p:nvPr/>
        </p:nvGrpSpPr>
        <p:grpSpPr>
          <a:xfrm>
            <a:off x="455118" y="289992"/>
            <a:ext cx="4542170" cy="1332628"/>
            <a:chOff x="618470" y="1635673"/>
            <a:chExt cx="4373684" cy="2887503"/>
          </a:xfrm>
        </p:grpSpPr>
        <p:sp>
          <p:nvSpPr>
            <p:cNvPr id="53" name="Left Brace 52">
              <a:extLst>
                <a:ext uri="{FF2B5EF4-FFF2-40B4-BE49-F238E27FC236}">
                  <a16:creationId xmlns:a16="http://schemas.microsoft.com/office/drawing/2014/main" id="{EB0A9F07-C99A-FC48-1A66-9D87A43FD91D}"/>
                </a:ext>
              </a:extLst>
            </p:cNvPr>
            <p:cNvSpPr/>
            <p:nvPr/>
          </p:nvSpPr>
          <p:spPr>
            <a:xfrm>
              <a:off x="618470" y="1901057"/>
              <a:ext cx="123655" cy="2083919"/>
            </a:xfrm>
            <a:prstGeom prst="leftBrace">
              <a:avLst>
                <a:gd name="adj1" fmla="val 8333"/>
                <a:gd name="adj2" fmla="val 48978"/>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4" name="TextBox 53">
              <a:extLst>
                <a:ext uri="{FF2B5EF4-FFF2-40B4-BE49-F238E27FC236}">
                  <a16:creationId xmlns:a16="http://schemas.microsoft.com/office/drawing/2014/main" id="{EB0EEAB1-CCFC-AC41-EC08-F6AADB931F64}"/>
                </a:ext>
              </a:extLst>
            </p:cNvPr>
            <p:cNvSpPr txBox="1"/>
            <p:nvPr/>
          </p:nvSpPr>
          <p:spPr>
            <a:xfrm>
              <a:off x="1105797" y="1635673"/>
              <a:ext cx="3321675" cy="800259"/>
            </a:xfrm>
            <a:prstGeom prst="rect">
              <a:avLst/>
            </a:prstGeom>
            <a:noFill/>
          </p:spPr>
          <p:txBody>
            <a:bodyPr wrap="square" rtlCol="0">
              <a:spAutoFit/>
            </a:bodyPr>
            <a:lstStyle/>
            <a:p>
              <a:r>
                <a:rPr lang="zh-CN" altLang="en-US" dirty="0">
                  <a:solidFill>
                    <a:schemeClr val="bg1"/>
                  </a:solidFill>
                </a:rPr>
                <a:t>准确的划分荧光信号到细胞</a:t>
              </a:r>
            </a:p>
          </p:txBody>
        </p:sp>
        <p:sp>
          <p:nvSpPr>
            <p:cNvPr id="55" name="TextBox 54">
              <a:extLst>
                <a:ext uri="{FF2B5EF4-FFF2-40B4-BE49-F238E27FC236}">
                  <a16:creationId xmlns:a16="http://schemas.microsoft.com/office/drawing/2014/main" id="{64769ACC-7406-C5F7-F7FB-B098DDD8757E}"/>
                </a:ext>
              </a:extLst>
            </p:cNvPr>
            <p:cNvSpPr txBox="1"/>
            <p:nvPr/>
          </p:nvSpPr>
          <p:spPr>
            <a:xfrm>
              <a:off x="1105797" y="3722917"/>
              <a:ext cx="3886357" cy="800259"/>
            </a:xfrm>
            <a:prstGeom prst="rect">
              <a:avLst/>
            </a:prstGeom>
            <a:noFill/>
          </p:spPr>
          <p:txBody>
            <a:bodyPr wrap="square" rtlCol="0">
              <a:spAutoFit/>
            </a:bodyPr>
            <a:lstStyle/>
            <a:p>
              <a:r>
                <a:rPr lang="zh-CN" altLang="en-US" u="sng" dirty="0">
                  <a:solidFill>
                    <a:schemeClr val="bg1"/>
                  </a:solidFill>
                  <a:highlight>
                    <a:srgbClr val="B8D6EE"/>
                  </a:highlight>
                </a:rPr>
                <a:t>同张切片，不同焦平面的联合分析</a:t>
              </a:r>
            </a:p>
          </p:txBody>
        </p:sp>
      </p:grpSp>
    </p:spTree>
    <p:extLst>
      <p:ext uri="{BB962C8B-B14F-4D97-AF65-F5344CB8AC3E}">
        <p14:creationId xmlns:p14="http://schemas.microsoft.com/office/powerpoint/2010/main" val="6357697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94C7B0B-2748-433D-B1B6-B7AC40763589}"/>
              </a:ext>
            </a:extLst>
          </p:cNvPr>
          <p:cNvSpPr txBox="1"/>
          <p:nvPr/>
        </p:nvSpPr>
        <p:spPr>
          <a:xfrm>
            <a:off x="1014377" y="197618"/>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Cell track-</a:t>
            </a:r>
            <a:r>
              <a:rPr lang="zh-CN" altLang="en-US" sz="3000" b="1" dirty="0">
                <a:solidFill>
                  <a:schemeClr val="accent1"/>
                </a:solidFill>
                <a:latin typeface="+mj-ea"/>
                <a:ea typeface="+mj-ea"/>
              </a:rPr>
              <a:t>设计思想</a:t>
            </a:r>
          </a:p>
        </p:txBody>
      </p:sp>
      <p:grpSp>
        <p:nvGrpSpPr>
          <p:cNvPr id="3" name="组合 2">
            <a:extLst>
              <a:ext uri="{FF2B5EF4-FFF2-40B4-BE49-F238E27FC236}">
                <a16:creationId xmlns:a16="http://schemas.microsoft.com/office/drawing/2014/main" id="{D66605EF-7648-485B-AF0B-84E5DCA0C4E4}"/>
              </a:ext>
            </a:extLst>
          </p:cNvPr>
          <p:cNvGrpSpPr/>
          <p:nvPr/>
        </p:nvGrpSpPr>
        <p:grpSpPr>
          <a:xfrm>
            <a:off x="4000386" y="211914"/>
            <a:ext cx="425713" cy="442041"/>
            <a:chOff x="5823870" y="1767426"/>
            <a:chExt cx="425713" cy="442041"/>
          </a:xfrm>
        </p:grpSpPr>
        <p:grpSp>
          <p:nvGrpSpPr>
            <p:cNvPr id="4" name="Group 10">
              <a:extLst>
                <a:ext uri="{FF2B5EF4-FFF2-40B4-BE49-F238E27FC236}">
                  <a16:creationId xmlns:a16="http://schemas.microsoft.com/office/drawing/2014/main" id="{6A9AEFF7-42EB-491C-B54D-45CB455185C8}"/>
                </a:ext>
              </a:extLst>
            </p:cNvPr>
            <p:cNvGrpSpPr>
              <a:grpSpLocks noChangeAspect="1"/>
            </p:cNvGrpSpPr>
            <p:nvPr/>
          </p:nvGrpSpPr>
          <p:grpSpPr bwMode="auto">
            <a:xfrm rot="18923445">
              <a:off x="5963891" y="1767426"/>
              <a:ext cx="285692" cy="285786"/>
              <a:chOff x="14101" y="4437"/>
              <a:chExt cx="3056" cy="3057"/>
            </a:xfrm>
          </p:grpSpPr>
          <p:sp>
            <p:nvSpPr>
              <p:cNvPr id="8" name="Freeform 11">
                <a:extLst>
                  <a:ext uri="{FF2B5EF4-FFF2-40B4-BE49-F238E27FC236}">
                    <a16:creationId xmlns:a16="http://schemas.microsoft.com/office/drawing/2014/main" id="{F20CC700-4CFB-43E8-9772-BA0FFD5E981E}"/>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9" name="Freeform 12">
                <a:extLst>
                  <a:ext uri="{FF2B5EF4-FFF2-40B4-BE49-F238E27FC236}">
                    <a16:creationId xmlns:a16="http://schemas.microsoft.com/office/drawing/2014/main" id="{2B41A229-89A2-4234-B929-BE1726947059}"/>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5" name="Group 10">
              <a:extLst>
                <a:ext uri="{FF2B5EF4-FFF2-40B4-BE49-F238E27FC236}">
                  <a16:creationId xmlns:a16="http://schemas.microsoft.com/office/drawing/2014/main" id="{513CC5A4-BE76-4ED3-8CE9-646A0BA46641}"/>
                </a:ext>
              </a:extLst>
            </p:cNvPr>
            <p:cNvGrpSpPr>
              <a:grpSpLocks noChangeAspect="1"/>
            </p:cNvGrpSpPr>
            <p:nvPr/>
          </p:nvGrpSpPr>
          <p:grpSpPr bwMode="auto">
            <a:xfrm rot="18923445">
              <a:off x="5823870" y="1809585"/>
              <a:ext cx="399751" cy="399882"/>
              <a:chOff x="14101" y="4437"/>
              <a:chExt cx="3056" cy="3057"/>
            </a:xfrm>
          </p:grpSpPr>
          <p:sp>
            <p:nvSpPr>
              <p:cNvPr id="6" name="Freeform 11">
                <a:extLst>
                  <a:ext uri="{FF2B5EF4-FFF2-40B4-BE49-F238E27FC236}">
                    <a16:creationId xmlns:a16="http://schemas.microsoft.com/office/drawing/2014/main" id="{1086D096-AB2E-4290-B7C6-87D7D47BC312}"/>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7" name="Freeform 12">
                <a:extLst>
                  <a:ext uri="{FF2B5EF4-FFF2-40B4-BE49-F238E27FC236}">
                    <a16:creationId xmlns:a16="http://schemas.microsoft.com/office/drawing/2014/main" id="{71219759-01EE-4542-8E28-F1E1C4E5570C}"/>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41" name="文本框 40">
            <a:extLst>
              <a:ext uri="{FF2B5EF4-FFF2-40B4-BE49-F238E27FC236}">
                <a16:creationId xmlns:a16="http://schemas.microsoft.com/office/drawing/2014/main" id="{1701079B-F0D2-4212-A6C6-2C29A7118E02}"/>
              </a:ext>
            </a:extLst>
          </p:cNvPr>
          <p:cNvSpPr txBox="1"/>
          <p:nvPr/>
        </p:nvSpPr>
        <p:spPr>
          <a:xfrm>
            <a:off x="6457157" y="4818283"/>
            <a:ext cx="769441" cy="830997"/>
          </a:xfrm>
          <a:prstGeom prst="rect">
            <a:avLst/>
          </a:prstGeom>
          <a:noFill/>
        </p:spPr>
        <p:txBody>
          <a:bodyPr wrap="none" lIns="0" tIns="0" rIns="0" bIns="0" rtlCol="0">
            <a:noAutofit/>
          </a:bodyPr>
          <a:lstStyle/>
          <a:p>
            <a:r>
              <a:rPr lang="en-US" altLang="zh-CN" sz="5400" b="1" dirty="0">
                <a:solidFill>
                  <a:schemeClr val="bg1"/>
                </a:solidFill>
              </a:rPr>
              <a:t>75</a:t>
            </a:r>
            <a:endParaRPr lang="zh-CN" altLang="en-US" sz="5400" b="1" dirty="0">
              <a:solidFill>
                <a:schemeClr val="bg1"/>
              </a:solidFill>
            </a:endParaRPr>
          </a:p>
        </p:txBody>
      </p:sp>
      <p:sp>
        <p:nvSpPr>
          <p:cNvPr id="42" name="文本框 41">
            <a:extLst>
              <a:ext uri="{FF2B5EF4-FFF2-40B4-BE49-F238E27FC236}">
                <a16:creationId xmlns:a16="http://schemas.microsoft.com/office/drawing/2014/main" id="{513E7B10-27A7-4B26-8CC8-9BE92FD51B3D}"/>
              </a:ext>
            </a:extLst>
          </p:cNvPr>
          <p:cNvSpPr txBox="1"/>
          <p:nvPr/>
        </p:nvSpPr>
        <p:spPr>
          <a:xfrm>
            <a:off x="7277367" y="5254845"/>
            <a:ext cx="205184" cy="276999"/>
          </a:xfrm>
          <a:prstGeom prst="rect">
            <a:avLst/>
          </a:prstGeom>
          <a:noFill/>
        </p:spPr>
        <p:txBody>
          <a:bodyPr wrap="none" lIns="0" tIns="0" rIns="0" bIns="0" rtlCol="0">
            <a:noAutofit/>
          </a:bodyPr>
          <a:lstStyle/>
          <a:p>
            <a:r>
              <a:rPr lang="en-US" altLang="zh-CN" b="1" dirty="0">
                <a:solidFill>
                  <a:schemeClr val="bg1"/>
                </a:solidFill>
              </a:rPr>
              <a:t>%</a:t>
            </a:r>
            <a:endParaRPr lang="zh-CN" altLang="en-US" b="1" dirty="0">
              <a:solidFill>
                <a:schemeClr val="bg1"/>
              </a:solidFill>
            </a:endParaRPr>
          </a:p>
        </p:txBody>
      </p:sp>
      <p:sp>
        <p:nvSpPr>
          <p:cNvPr id="43" name="文本框 42">
            <a:extLst>
              <a:ext uri="{FF2B5EF4-FFF2-40B4-BE49-F238E27FC236}">
                <a16:creationId xmlns:a16="http://schemas.microsoft.com/office/drawing/2014/main" id="{39EDC470-B6A7-485A-A893-C0213DE2F0E2}"/>
              </a:ext>
            </a:extLst>
          </p:cNvPr>
          <p:cNvSpPr txBox="1"/>
          <p:nvPr/>
        </p:nvSpPr>
        <p:spPr>
          <a:xfrm>
            <a:off x="6506474" y="4561367"/>
            <a:ext cx="1346522" cy="248851"/>
          </a:xfrm>
          <a:prstGeom prst="rect">
            <a:avLst/>
          </a:prstGeom>
          <a:noFill/>
        </p:spPr>
        <p:txBody>
          <a:bodyPr wrap="none" lIns="0" tIns="0" rIns="0" bIns="0" rtlCol="0">
            <a:noAutofit/>
          </a:bodyPr>
          <a:lstStyle/>
          <a:p>
            <a:pPr>
              <a:lnSpc>
                <a:spcPct val="125000"/>
              </a:lnSpc>
            </a:pPr>
            <a:r>
              <a:rPr lang="zh-CN" altLang="en-US" sz="1500" dirty="0">
                <a:solidFill>
                  <a:schemeClr val="bg1"/>
                </a:solidFill>
                <a:latin typeface="+mn-ea"/>
              </a:rPr>
              <a:t>提高产能</a:t>
            </a:r>
          </a:p>
        </p:txBody>
      </p:sp>
      <p:sp>
        <p:nvSpPr>
          <p:cNvPr id="44" name="文本框 43">
            <a:extLst>
              <a:ext uri="{FF2B5EF4-FFF2-40B4-BE49-F238E27FC236}">
                <a16:creationId xmlns:a16="http://schemas.microsoft.com/office/drawing/2014/main" id="{C38D98AD-CF79-4879-BEA6-B6C60D6AB159}"/>
              </a:ext>
            </a:extLst>
          </p:cNvPr>
          <p:cNvSpPr txBox="1"/>
          <p:nvPr/>
        </p:nvSpPr>
        <p:spPr>
          <a:xfrm>
            <a:off x="6484631" y="5638221"/>
            <a:ext cx="1368365" cy="358240"/>
          </a:xfrm>
          <a:prstGeom prst="rect">
            <a:avLst/>
          </a:prstGeom>
          <a:noFill/>
        </p:spPr>
        <p:txBody>
          <a:bodyPr wrap="square" lIns="0" tIns="0" rIns="0" bIns="0" rtlCol="0">
            <a:noAutofit/>
          </a:bodyPr>
          <a:lstStyle/>
          <a:p>
            <a:pPr algn="just">
              <a:lnSpc>
                <a:spcPct val="125000"/>
              </a:lnSpc>
            </a:pPr>
            <a:r>
              <a:rPr lang="zh-CN" altLang="en-US" sz="1000" dirty="0">
                <a:solidFill>
                  <a:schemeClr val="bg1"/>
                </a:solidFill>
                <a:latin typeface="+mn-ea"/>
              </a:rPr>
              <a:t>相比于传统方法，可有效提高工业化产能</a:t>
            </a:r>
          </a:p>
        </p:txBody>
      </p:sp>
      <p:sp>
        <p:nvSpPr>
          <p:cNvPr id="45" name="文本框 44">
            <a:extLst>
              <a:ext uri="{FF2B5EF4-FFF2-40B4-BE49-F238E27FC236}">
                <a16:creationId xmlns:a16="http://schemas.microsoft.com/office/drawing/2014/main" id="{F6EE34E1-D07C-4EF9-B543-A21980106765}"/>
              </a:ext>
            </a:extLst>
          </p:cNvPr>
          <p:cNvSpPr txBox="1"/>
          <p:nvPr/>
        </p:nvSpPr>
        <p:spPr>
          <a:xfrm>
            <a:off x="8380768" y="4576686"/>
            <a:ext cx="2701563" cy="483722"/>
          </a:xfrm>
          <a:prstGeom prst="rect">
            <a:avLst/>
          </a:prstGeom>
          <a:noFill/>
        </p:spPr>
        <p:txBody>
          <a:bodyPr wrap="square" lIns="0" tIns="0" rIns="0" bIns="0" rtlCol="0">
            <a:noAutofit/>
          </a:bodyPr>
          <a:lstStyle/>
          <a:p>
            <a:pPr algn="just">
              <a:lnSpc>
                <a:spcPct val="125000"/>
              </a:lnSpc>
            </a:pPr>
            <a:r>
              <a:rPr lang="zh-CN" altLang="en-US" sz="1350" dirty="0">
                <a:solidFill>
                  <a:schemeClr val="bg1"/>
                </a:solidFill>
                <a:latin typeface="+mn-ea"/>
              </a:rPr>
              <a:t>请在此输入具体的内容，内容应当精炼简洁，便于读者快速把握信息。</a:t>
            </a:r>
          </a:p>
        </p:txBody>
      </p:sp>
      <p:cxnSp>
        <p:nvCxnSpPr>
          <p:cNvPr id="46" name="直接连接符 45">
            <a:extLst>
              <a:ext uri="{FF2B5EF4-FFF2-40B4-BE49-F238E27FC236}">
                <a16:creationId xmlns:a16="http://schemas.microsoft.com/office/drawing/2014/main" id="{41703D62-042B-4553-86C0-8B2A0FF4E83C}"/>
              </a:ext>
            </a:extLst>
          </p:cNvPr>
          <p:cNvCxnSpPr>
            <a:cxnSpLocks/>
          </p:cNvCxnSpPr>
          <p:nvPr/>
        </p:nvCxnSpPr>
        <p:spPr>
          <a:xfrm>
            <a:off x="8110531" y="4624129"/>
            <a:ext cx="0" cy="137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90D63D84-10EC-41CF-97A1-790C98FFB107}"/>
              </a:ext>
            </a:extLst>
          </p:cNvPr>
          <p:cNvSpPr txBox="1"/>
          <p:nvPr/>
        </p:nvSpPr>
        <p:spPr>
          <a:xfrm>
            <a:off x="8380768" y="5243886"/>
            <a:ext cx="2701563" cy="537391"/>
          </a:xfrm>
          <a:prstGeom prst="rect">
            <a:avLst/>
          </a:prstGeom>
          <a:noFill/>
        </p:spPr>
        <p:txBody>
          <a:bodyPr wrap="square" lIns="0" tIns="0" rIns="0" bIns="0" rtlCol="0">
            <a:noAutofit/>
          </a:bodyPr>
          <a:lstStyle/>
          <a:p>
            <a:pPr algn="just">
              <a:lnSpc>
                <a:spcPct val="125000"/>
              </a:lnSpc>
            </a:pPr>
            <a:r>
              <a:rPr lang="zh-CN" altLang="en-US" sz="1350" dirty="0">
                <a:solidFill>
                  <a:schemeClr val="bg1"/>
                </a:solidFill>
                <a:latin typeface="+mn-ea"/>
              </a:rPr>
              <a:t>适当对内容进行分段，可增加信息的可阅读性。</a:t>
            </a:r>
          </a:p>
        </p:txBody>
      </p:sp>
      <p:sp>
        <p:nvSpPr>
          <p:cNvPr id="10" name="文本框 9">
            <a:extLst>
              <a:ext uri="{FF2B5EF4-FFF2-40B4-BE49-F238E27FC236}">
                <a16:creationId xmlns:a16="http://schemas.microsoft.com/office/drawing/2014/main" id="{AEDF06C3-49FD-4DFF-91A2-7DAF49EA8815}"/>
              </a:ext>
            </a:extLst>
          </p:cNvPr>
          <p:cNvSpPr txBox="1"/>
          <p:nvPr/>
        </p:nvSpPr>
        <p:spPr>
          <a:xfrm>
            <a:off x="1151707" y="2675105"/>
            <a:ext cx="769441" cy="830997"/>
          </a:xfrm>
          <a:prstGeom prst="rect">
            <a:avLst/>
          </a:prstGeom>
          <a:noFill/>
        </p:spPr>
        <p:txBody>
          <a:bodyPr wrap="none" lIns="0" tIns="0" rIns="0" bIns="0" rtlCol="0">
            <a:noAutofit/>
          </a:bodyPr>
          <a:lstStyle/>
          <a:p>
            <a:r>
              <a:rPr lang="en-US" altLang="zh-CN" sz="5400" b="1" dirty="0">
                <a:solidFill>
                  <a:schemeClr val="bg1"/>
                </a:solidFill>
              </a:rPr>
              <a:t>52</a:t>
            </a:r>
            <a:endParaRPr lang="zh-CN" altLang="en-US" sz="5400" b="1" dirty="0">
              <a:solidFill>
                <a:schemeClr val="bg1"/>
              </a:solidFill>
            </a:endParaRPr>
          </a:p>
        </p:txBody>
      </p:sp>
      <p:sp>
        <p:nvSpPr>
          <p:cNvPr id="11" name="文本框 10">
            <a:extLst>
              <a:ext uri="{FF2B5EF4-FFF2-40B4-BE49-F238E27FC236}">
                <a16:creationId xmlns:a16="http://schemas.microsoft.com/office/drawing/2014/main" id="{915CEDA5-0809-4873-80A2-64EDD5EE3279}"/>
              </a:ext>
            </a:extLst>
          </p:cNvPr>
          <p:cNvSpPr txBox="1"/>
          <p:nvPr/>
        </p:nvSpPr>
        <p:spPr>
          <a:xfrm>
            <a:off x="1971917" y="3111667"/>
            <a:ext cx="205184" cy="276999"/>
          </a:xfrm>
          <a:prstGeom prst="rect">
            <a:avLst/>
          </a:prstGeom>
          <a:noFill/>
        </p:spPr>
        <p:txBody>
          <a:bodyPr wrap="none" lIns="0" tIns="0" rIns="0" bIns="0" rtlCol="0">
            <a:noAutofit/>
          </a:bodyPr>
          <a:lstStyle/>
          <a:p>
            <a:r>
              <a:rPr lang="en-US" altLang="zh-CN" b="1" dirty="0">
                <a:solidFill>
                  <a:schemeClr val="bg1"/>
                </a:solidFill>
              </a:rPr>
              <a:t>%</a:t>
            </a:r>
            <a:endParaRPr lang="zh-CN" altLang="en-US" b="1" dirty="0">
              <a:solidFill>
                <a:schemeClr val="bg1"/>
              </a:solidFill>
            </a:endParaRPr>
          </a:p>
        </p:txBody>
      </p:sp>
      <p:sp>
        <p:nvSpPr>
          <p:cNvPr id="12" name="文本框 11">
            <a:extLst>
              <a:ext uri="{FF2B5EF4-FFF2-40B4-BE49-F238E27FC236}">
                <a16:creationId xmlns:a16="http://schemas.microsoft.com/office/drawing/2014/main" id="{B29E28B5-2024-465B-8BFF-8E4C1F443FEE}"/>
              </a:ext>
            </a:extLst>
          </p:cNvPr>
          <p:cNvSpPr txBox="1"/>
          <p:nvPr/>
        </p:nvSpPr>
        <p:spPr>
          <a:xfrm>
            <a:off x="1201024" y="2418189"/>
            <a:ext cx="1346522" cy="248851"/>
          </a:xfrm>
          <a:prstGeom prst="rect">
            <a:avLst/>
          </a:prstGeom>
          <a:noFill/>
        </p:spPr>
        <p:txBody>
          <a:bodyPr wrap="none" lIns="0" tIns="0" rIns="0" bIns="0" rtlCol="0">
            <a:noAutofit/>
          </a:bodyPr>
          <a:lstStyle/>
          <a:p>
            <a:pPr>
              <a:lnSpc>
                <a:spcPct val="125000"/>
              </a:lnSpc>
            </a:pPr>
            <a:r>
              <a:rPr lang="zh-CN" altLang="en-US" sz="1500" dirty="0">
                <a:solidFill>
                  <a:schemeClr val="bg1"/>
                </a:solidFill>
                <a:latin typeface="+mn-ea"/>
              </a:rPr>
              <a:t>提高材料转化率</a:t>
            </a:r>
          </a:p>
        </p:txBody>
      </p:sp>
      <p:sp>
        <p:nvSpPr>
          <p:cNvPr id="13" name="文本框 12">
            <a:extLst>
              <a:ext uri="{FF2B5EF4-FFF2-40B4-BE49-F238E27FC236}">
                <a16:creationId xmlns:a16="http://schemas.microsoft.com/office/drawing/2014/main" id="{23554802-F1F1-4819-97D8-D9F435D9D58C}"/>
              </a:ext>
            </a:extLst>
          </p:cNvPr>
          <p:cNvSpPr txBox="1"/>
          <p:nvPr/>
        </p:nvSpPr>
        <p:spPr>
          <a:xfrm>
            <a:off x="1179181" y="3495043"/>
            <a:ext cx="1368365" cy="358240"/>
          </a:xfrm>
          <a:prstGeom prst="rect">
            <a:avLst/>
          </a:prstGeom>
          <a:noFill/>
        </p:spPr>
        <p:txBody>
          <a:bodyPr wrap="square" lIns="0" tIns="0" rIns="0" bIns="0" rtlCol="0">
            <a:noAutofit/>
          </a:bodyPr>
          <a:lstStyle/>
          <a:p>
            <a:pPr algn="just">
              <a:lnSpc>
                <a:spcPct val="125000"/>
              </a:lnSpc>
            </a:pPr>
            <a:r>
              <a:rPr lang="zh-CN" altLang="en-US" sz="1000" dirty="0">
                <a:solidFill>
                  <a:schemeClr val="bg1"/>
                </a:solidFill>
                <a:latin typeface="+mn-ea"/>
              </a:rPr>
              <a:t>相比于传统方法，可有效提高材料转化的效率</a:t>
            </a:r>
          </a:p>
        </p:txBody>
      </p:sp>
      <p:sp>
        <p:nvSpPr>
          <p:cNvPr id="14" name="文本框 13">
            <a:extLst>
              <a:ext uri="{FF2B5EF4-FFF2-40B4-BE49-F238E27FC236}">
                <a16:creationId xmlns:a16="http://schemas.microsoft.com/office/drawing/2014/main" id="{5D935F56-33DB-44DF-B410-32439FA92DE6}"/>
              </a:ext>
            </a:extLst>
          </p:cNvPr>
          <p:cNvSpPr txBox="1"/>
          <p:nvPr/>
        </p:nvSpPr>
        <p:spPr>
          <a:xfrm>
            <a:off x="3075318" y="2433508"/>
            <a:ext cx="2701563" cy="483722"/>
          </a:xfrm>
          <a:prstGeom prst="rect">
            <a:avLst/>
          </a:prstGeom>
          <a:noFill/>
        </p:spPr>
        <p:txBody>
          <a:bodyPr wrap="square" lIns="0" tIns="0" rIns="0" bIns="0" rtlCol="0">
            <a:noAutofit/>
          </a:bodyPr>
          <a:lstStyle/>
          <a:p>
            <a:pPr algn="just">
              <a:lnSpc>
                <a:spcPct val="125000"/>
              </a:lnSpc>
            </a:pPr>
            <a:r>
              <a:rPr lang="zh-CN" altLang="en-US" sz="1350" dirty="0">
                <a:solidFill>
                  <a:schemeClr val="bg1"/>
                </a:solidFill>
                <a:latin typeface="+mn-ea"/>
              </a:rPr>
              <a:t>请在此输入具体的内容，内容应当精炼简洁，便于读者快速把握信息。</a:t>
            </a:r>
          </a:p>
        </p:txBody>
      </p:sp>
      <p:cxnSp>
        <p:nvCxnSpPr>
          <p:cNvPr id="25" name="直接连接符 24">
            <a:extLst>
              <a:ext uri="{FF2B5EF4-FFF2-40B4-BE49-F238E27FC236}">
                <a16:creationId xmlns:a16="http://schemas.microsoft.com/office/drawing/2014/main" id="{3E4F39E2-9AD7-4D27-B8E1-B9924B19B389}"/>
              </a:ext>
            </a:extLst>
          </p:cNvPr>
          <p:cNvCxnSpPr>
            <a:cxnSpLocks/>
          </p:cNvCxnSpPr>
          <p:nvPr/>
        </p:nvCxnSpPr>
        <p:spPr>
          <a:xfrm>
            <a:off x="2805081" y="2480951"/>
            <a:ext cx="0" cy="137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D7366C51-1E8D-43D1-B4EE-C8FFC468FA34}"/>
              </a:ext>
            </a:extLst>
          </p:cNvPr>
          <p:cNvSpPr txBox="1"/>
          <p:nvPr/>
        </p:nvSpPr>
        <p:spPr>
          <a:xfrm>
            <a:off x="3075318" y="3100708"/>
            <a:ext cx="2701563" cy="537391"/>
          </a:xfrm>
          <a:prstGeom prst="rect">
            <a:avLst/>
          </a:prstGeom>
          <a:noFill/>
        </p:spPr>
        <p:txBody>
          <a:bodyPr wrap="square" lIns="0" tIns="0" rIns="0" bIns="0" rtlCol="0">
            <a:noAutofit/>
          </a:bodyPr>
          <a:lstStyle/>
          <a:p>
            <a:pPr algn="just">
              <a:lnSpc>
                <a:spcPct val="125000"/>
              </a:lnSpc>
            </a:pPr>
            <a:r>
              <a:rPr lang="zh-CN" altLang="en-US" sz="1350" dirty="0">
                <a:solidFill>
                  <a:schemeClr val="bg1"/>
                </a:solidFill>
                <a:latin typeface="+mn-ea"/>
              </a:rPr>
              <a:t>适当对内容进行分段，可增加信息的可阅读性。</a:t>
            </a:r>
          </a:p>
        </p:txBody>
      </p:sp>
      <p:grpSp>
        <p:nvGrpSpPr>
          <p:cNvPr id="49" name="组合 48">
            <a:extLst>
              <a:ext uri="{FF2B5EF4-FFF2-40B4-BE49-F238E27FC236}">
                <a16:creationId xmlns:a16="http://schemas.microsoft.com/office/drawing/2014/main" id="{011E9EB8-AE15-4A7D-869E-F167A8662B27}"/>
              </a:ext>
            </a:extLst>
          </p:cNvPr>
          <p:cNvGrpSpPr/>
          <p:nvPr/>
        </p:nvGrpSpPr>
        <p:grpSpPr>
          <a:xfrm>
            <a:off x="1151707" y="1720379"/>
            <a:ext cx="9609564" cy="2665490"/>
            <a:chOff x="-910045" y="2527601"/>
            <a:chExt cx="14314588" cy="3252796"/>
          </a:xfrm>
        </p:grpSpPr>
        <p:sp>
          <p:nvSpPr>
            <p:cNvPr id="50" name="箭头: 右 49">
              <a:extLst>
                <a:ext uri="{FF2B5EF4-FFF2-40B4-BE49-F238E27FC236}">
                  <a16:creationId xmlns:a16="http://schemas.microsoft.com/office/drawing/2014/main" id="{1B1B9172-DE23-4AED-9780-C8A8CE711D4F}"/>
                </a:ext>
              </a:extLst>
            </p:cNvPr>
            <p:cNvSpPr/>
            <p:nvPr/>
          </p:nvSpPr>
          <p:spPr>
            <a:xfrm>
              <a:off x="-910045" y="3616891"/>
              <a:ext cx="14314588" cy="110037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矩形: 圆角 50">
              <a:extLst>
                <a:ext uri="{FF2B5EF4-FFF2-40B4-BE49-F238E27FC236}">
                  <a16:creationId xmlns:a16="http://schemas.microsoft.com/office/drawing/2014/main" id="{BD47052B-F705-4849-AB63-A0846CE7A735}"/>
                </a:ext>
              </a:extLst>
            </p:cNvPr>
            <p:cNvSpPr/>
            <p:nvPr/>
          </p:nvSpPr>
          <p:spPr>
            <a:xfrm>
              <a:off x="-70295" y="2527601"/>
              <a:ext cx="2527225" cy="2801748"/>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2" name="矩形: 圆角 51">
              <a:extLst>
                <a:ext uri="{FF2B5EF4-FFF2-40B4-BE49-F238E27FC236}">
                  <a16:creationId xmlns:a16="http://schemas.microsoft.com/office/drawing/2014/main" id="{D9ECAA81-4EC9-4632-99F4-53133800E3CC}"/>
                </a:ext>
              </a:extLst>
            </p:cNvPr>
            <p:cNvSpPr/>
            <p:nvPr/>
          </p:nvSpPr>
          <p:spPr>
            <a:xfrm>
              <a:off x="3238518" y="2978647"/>
              <a:ext cx="2527226" cy="2801750"/>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3" name="矩形: 圆角 52">
              <a:extLst>
                <a:ext uri="{FF2B5EF4-FFF2-40B4-BE49-F238E27FC236}">
                  <a16:creationId xmlns:a16="http://schemas.microsoft.com/office/drawing/2014/main" id="{0769726E-48BD-43C3-9C54-390B21C5112E}"/>
                </a:ext>
              </a:extLst>
            </p:cNvPr>
            <p:cNvSpPr/>
            <p:nvPr/>
          </p:nvSpPr>
          <p:spPr>
            <a:xfrm>
              <a:off x="6545095" y="2527601"/>
              <a:ext cx="2527226" cy="2801750"/>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4" name="矩形: 圆角 53">
              <a:extLst>
                <a:ext uri="{FF2B5EF4-FFF2-40B4-BE49-F238E27FC236}">
                  <a16:creationId xmlns:a16="http://schemas.microsoft.com/office/drawing/2014/main" id="{334750A9-E0A6-4DA5-A39B-DCD6C9B05925}"/>
                </a:ext>
              </a:extLst>
            </p:cNvPr>
            <p:cNvSpPr/>
            <p:nvPr/>
          </p:nvSpPr>
          <p:spPr>
            <a:xfrm>
              <a:off x="9856147" y="2978647"/>
              <a:ext cx="2527226" cy="2801750"/>
            </a:xfrm>
            <a:prstGeom prst="roundRect">
              <a:avLst>
                <a:gd name="adj" fmla="val 7402"/>
              </a:avLst>
            </a:prstGeom>
            <a:gradFill>
              <a:gsLst>
                <a:gs pos="0">
                  <a:schemeClr val="accent1"/>
                </a:gs>
                <a:gs pos="10000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6" name="文本框 55">
              <a:extLst>
                <a:ext uri="{FF2B5EF4-FFF2-40B4-BE49-F238E27FC236}">
                  <a16:creationId xmlns:a16="http://schemas.microsoft.com/office/drawing/2014/main" id="{F114F435-AB16-439A-BADA-83D081E3672A}"/>
                </a:ext>
              </a:extLst>
            </p:cNvPr>
            <p:cNvSpPr txBox="1"/>
            <p:nvPr/>
          </p:nvSpPr>
          <p:spPr>
            <a:xfrm>
              <a:off x="188227" y="2978649"/>
              <a:ext cx="2038883" cy="2136471"/>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 基于分割结果计算细胞质心</a:t>
              </a:r>
            </a:p>
            <a:p>
              <a:pPr algn="ctr">
                <a:lnSpc>
                  <a:spcPct val="125000"/>
                </a:lnSpc>
              </a:pPr>
              <a:endParaRPr lang="zh-CN" altLang="en-US" dirty="0">
                <a:solidFill>
                  <a:schemeClr val="bg1"/>
                </a:solidFill>
                <a:latin typeface="+mn-ea"/>
              </a:endParaRPr>
            </a:p>
          </p:txBody>
        </p:sp>
        <p:sp>
          <p:nvSpPr>
            <p:cNvPr id="85" name="任意多边形: 形状 84">
              <a:extLst>
                <a:ext uri="{FF2B5EF4-FFF2-40B4-BE49-F238E27FC236}">
                  <a16:creationId xmlns:a16="http://schemas.microsoft.com/office/drawing/2014/main" id="{606374FD-59EF-4C33-811F-647B52E2DEB8}"/>
                </a:ext>
              </a:extLst>
            </p:cNvPr>
            <p:cNvSpPr/>
            <p:nvPr/>
          </p:nvSpPr>
          <p:spPr>
            <a:xfrm>
              <a:off x="7282851" y="2738647"/>
              <a:ext cx="360000" cy="360000"/>
            </a:xfrm>
            <a:custGeom>
              <a:avLst/>
              <a:gdLst>
                <a:gd name="connsiteX0" fmla="*/ 0 w 360000"/>
                <a:gd name="connsiteY0" fmla="*/ 0 h 360000"/>
                <a:gd name="connsiteX1" fmla="*/ 360000 w 360000"/>
                <a:gd name="connsiteY1" fmla="*/ 0 h 360000"/>
                <a:gd name="connsiteX2" fmla="*/ 360000 w 360000"/>
                <a:gd name="connsiteY2" fmla="*/ 360000 h 360000"/>
                <a:gd name="connsiteX3" fmla="*/ 0 w 360000"/>
                <a:gd name="connsiteY3" fmla="*/ 360000 h 360000"/>
              </a:gdLst>
              <a:ahLst/>
              <a:cxnLst>
                <a:cxn ang="0">
                  <a:pos x="connsiteX0" y="connsiteY0"/>
                </a:cxn>
                <a:cxn ang="0">
                  <a:pos x="connsiteX1" y="connsiteY1"/>
                </a:cxn>
                <a:cxn ang="0">
                  <a:pos x="connsiteX2" y="connsiteY2"/>
                </a:cxn>
                <a:cxn ang="0">
                  <a:pos x="connsiteX3" y="connsiteY3"/>
                </a:cxn>
              </a:cxnLst>
              <a:rect l="l" t="t" r="r" b="b"/>
              <a:pathLst>
                <a:path w="360000" h="360000">
                  <a:moveTo>
                    <a:pt x="0" y="0"/>
                  </a:moveTo>
                  <a:lnTo>
                    <a:pt x="360000" y="0"/>
                  </a:lnTo>
                  <a:lnTo>
                    <a:pt x="360000" y="360000"/>
                  </a:lnTo>
                  <a:lnTo>
                    <a:pt x="0" y="360000"/>
                  </a:lnTo>
                  <a:close/>
                </a:path>
              </a:pathLst>
            </a:custGeom>
            <a:solidFill>
              <a:srgbClr val="FFFFFF">
                <a:alpha val="1000"/>
              </a:srgbClr>
            </a:solidFill>
            <a:ln w="7342"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1EA12B73-C2AD-47F3-A592-8084C69889A1}"/>
                </a:ext>
              </a:extLst>
            </p:cNvPr>
            <p:cNvSpPr/>
            <p:nvPr/>
          </p:nvSpPr>
          <p:spPr>
            <a:xfrm>
              <a:off x="10016550" y="3189692"/>
              <a:ext cx="360000" cy="360000"/>
            </a:xfrm>
            <a:custGeom>
              <a:avLst/>
              <a:gdLst>
                <a:gd name="connsiteX0" fmla="*/ 0 w 360000"/>
                <a:gd name="connsiteY0" fmla="*/ 0 h 360000"/>
                <a:gd name="connsiteX1" fmla="*/ 360000 w 360000"/>
                <a:gd name="connsiteY1" fmla="*/ 0 h 360000"/>
                <a:gd name="connsiteX2" fmla="*/ 360000 w 360000"/>
                <a:gd name="connsiteY2" fmla="*/ 360000 h 360000"/>
                <a:gd name="connsiteX3" fmla="*/ 0 w 360000"/>
                <a:gd name="connsiteY3" fmla="*/ 360000 h 360000"/>
              </a:gdLst>
              <a:ahLst/>
              <a:cxnLst>
                <a:cxn ang="0">
                  <a:pos x="connsiteX0" y="connsiteY0"/>
                </a:cxn>
                <a:cxn ang="0">
                  <a:pos x="connsiteX1" y="connsiteY1"/>
                </a:cxn>
                <a:cxn ang="0">
                  <a:pos x="connsiteX2" y="connsiteY2"/>
                </a:cxn>
                <a:cxn ang="0">
                  <a:pos x="connsiteX3" y="connsiteY3"/>
                </a:cxn>
              </a:cxnLst>
              <a:rect l="l" t="t" r="r" b="b"/>
              <a:pathLst>
                <a:path w="360000" h="360000">
                  <a:moveTo>
                    <a:pt x="0" y="0"/>
                  </a:moveTo>
                  <a:lnTo>
                    <a:pt x="360000" y="0"/>
                  </a:lnTo>
                  <a:lnTo>
                    <a:pt x="360000" y="360000"/>
                  </a:lnTo>
                  <a:lnTo>
                    <a:pt x="0" y="360000"/>
                  </a:lnTo>
                  <a:close/>
                </a:path>
              </a:pathLst>
            </a:custGeom>
            <a:solidFill>
              <a:srgbClr val="FFFFFF">
                <a:alpha val="1000"/>
              </a:srgbClr>
            </a:solidFill>
            <a:ln w="7342" cap="flat">
              <a:noFill/>
              <a:prstDash val="solid"/>
              <a:miter/>
            </a:ln>
          </p:spPr>
          <p:txBody>
            <a:bodyPr rtlCol="0" anchor="ctr"/>
            <a:lstStyle/>
            <a:p>
              <a:endParaRPr lang="zh-CN" altLang="en-US" dirty="0"/>
            </a:p>
          </p:txBody>
        </p:sp>
        <p:sp>
          <p:nvSpPr>
            <p:cNvPr id="66" name="文本框 65">
              <a:extLst>
                <a:ext uri="{FF2B5EF4-FFF2-40B4-BE49-F238E27FC236}">
                  <a16:creationId xmlns:a16="http://schemas.microsoft.com/office/drawing/2014/main" id="{6661EE31-98BC-4D20-8BB7-F7DB69C4ACD6}"/>
                </a:ext>
              </a:extLst>
            </p:cNvPr>
            <p:cNvSpPr txBox="1"/>
            <p:nvPr/>
          </p:nvSpPr>
          <p:spPr>
            <a:xfrm>
              <a:off x="10130319" y="3172797"/>
              <a:ext cx="2038883" cy="2137316"/>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距离</a:t>
              </a:r>
              <a:r>
                <a:rPr lang="en-US" altLang="zh-CN" dirty="0">
                  <a:solidFill>
                    <a:schemeClr val="bg1"/>
                  </a:solidFill>
                  <a:latin typeface="+mn-ea"/>
                </a:rPr>
                <a:t>&lt;</a:t>
              </a:r>
              <a:r>
                <a:rPr lang="zh-CN" altLang="en-US" dirty="0">
                  <a:solidFill>
                    <a:schemeClr val="bg1"/>
                  </a:solidFill>
                  <a:latin typeface="+mn-ea"/>
                </a:rPr>
                <a:t>阈值 继承标签</a:t>
              </a:r>
            </a:p>
            <a:p>
              <a:pPr algn="ctr">
                <a:lnSpc>
                  <a:spcPct val="125000"/>
                </a:lnSpc>
              </a:pPr>
              <a:r>
                <a:rPr lang="zh-CN" altLang="en-US" dirty="0">
                  <a:solidFill>
                    <a:schemeClr val="bg1"/>
                  </a:solidFill>
                  <a:latin typeface="+mn-ea"/>
                </a:rPr>
                <a:t>距离</a:t>
              </a:r>
              <a:r>
                <a:rPr lang="en-US" altLang="zh-CN" dirty="0">
                  <a:solidFill>
                    <a:schemeClr val="bg1"/>
                  </a:solidFill>
                  <a:latin typeface="+mn-ea"/>
                </a:rPr>
                <a:t>&gt;</a:t>
              </a:r>
              <a:r>
                <a:rPr lang="zh-CN" altLang="en-US" dirty="0">
                  <a:solidFill>
                    <a:schemeClr val="bg1"/>
                  </a:solidFill>
                  <a:latin typeface="+mn-ea"/>
                </a:rPr>
                <a:t>阈值 新建标签</a:t>
              </a:r>
            </a:p>
            <a:p>
              <a:pPr algn="ctr">
                <a:lnSpc>
                  <a:spcPct val="125000"/>
                </a:lnSpc>
              </a:pPr>
              <a:endParaRPr lang="en-US" altLang="zh-CN" dirty="0">
                <a:solidFill>
                  <a:schemeClr val="bg1"/>
                </a:solidFill>
                <a:latin typeface="+mn-ea"/>
              </a:endParaRPr>
            </a:p>
          </p:txBody>
        </p:sp>
        <p:sp>
          <p:nvSpPr>
            <p:cNvPr id="94" name="文本框 93">
              <a:extLst>
                <a:ext uri="{FF2B5EF4-FFF2-40B4-BE49-F238E27FC236}">
                  <a16:creationId xmlns:a16="http://schemas.microsoft.com/office/drawing/2014/main" id="{3CA8C738-9800-4B18-9F12-5C0FC7E5D989}"/>
                </a:ext>
              </a:extLst>
            </p:cNvPr>
            <p:cNvSpPr txBox="1"/>
            <p:nvPr/>
          </p:nvSpPr>
          <p:spPr>
            <a:xfrm>
              <a:off x="3441904" y="3467021"/>
              <a:ext cx="2038883" cy="1381840"/>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 计算相邻两层细胞质心距离矩阵</a:t>
              </a:r>
            </a:p>
            <a:p>
              <a:pPr algn="ctr">
                <a:lnSpc>
                  <a:spcPct val="125000"/>
                </a:lnSpc>
              </a:pPr>
              <a:endParaRPr lang="zh-CN" altLang="en-US" dirty="0">
                <a:solidFill>
                  <a:schemeClr val="bg1"/>
                </a:solidFill>
                <a:latin typeface="+mn-ea"/>
              </a:endParaRPr>
            </a:p>
          </p:txBody>
        </p:sp>
        <p:sp>
          <p:nvSpPr>
            <p:cNvPr id="95" name="文本框 94">
              <a:extLst>
                <a:ext uri="{FF2B5EF4-FFF2-40B4-BE49-F238E27FC236}">
                  <a16:creationId xmlns:a16="http://schemas.microsoft.com/office/drawing/2014/main" id="{2C679114-9780-4C5B-8F5F-7F333A42C513}"/>
                </a:ext>
              </a:extLst>
            </p:cNvPr>
            <p:cNvSpPr txBox="1"/>
            <p:nvPr/>
          </p:nvSpPr>
          <p:spPr>
            <a:xfrm>
              <a:off x="6791502" y="3132500"/>
              <a:ext cx="2038883" cy="1381840"/>
            </a:xfrm>
            <a:prstGeom prst="rect">
              <a:avLst/>
            </a:prstGeom>
            <a:noFill/>
          </p:spPr>
          <p:txBody>
            <a:bodyPr wrap="square" lIns="0" tIns="0" rIns="0" bIns="0" rtlCol="0">
              <a:noAutofit/>
            </a:bodyPr>
            <a:lstStyle/>
            <a:p>
              <a:pPr algn="ctr">
                <a:lnSpc>
                  <a:spcPct val="125000"/>
                </a:lnSpc>
              </a:pPr>
              <a:r>
                <a:rPr lang="zh-CN" altLang="en-US" dirty="0">
                  <a:solidFill>
                    <a:schemeClr val="bg1"/>
                  </a:solidFill>
                  <a:latin typeface="+mn-ea"/>
                </a:rPr>
                <a:t>计算两层间</a:t>
              </a:r>
            </a:p>
            <a:p>
              <a:pPr algn="ctr">
                <a:lnSpc>
                  <a:spcPct val="125000"/>
                </a:lnSpc>
              </a:pPr>
              <a:r>
                <a:rPr lang="zh-CN" altLang="en-US" dirty="0">
                  <a:solidFill>
                    <a:schemeClr val="bg1"/>
                  </a:solidFill>
                  <a:latin typeface="+mn-ea"/>
                </a:rPr>
                <a:t>质心距离</a:t>
              </a:r>
              <a:endParaRPr lang="en-US" altLang="zh-CN" dirty="0">
                <a:solidFill>
                  <a:schemeClr val="bg1"/>
                </a:solidFill>
                <a:latin typeface="+mn-ea"/>
              </a:endParaRPr>
            </a:p>
            <a:p>
              <a:pPr algn="ctr">
                <a:lnSpc>
                  <a:spcPct val="125000"/>
                </a:lnSpc>
              </a:pPr>
              <a:r>
                <a:rPr lang="zh-CN" altLang="en-US" dirty="0">
                  <a:solidFill>
                    <a:schemeClr val="bg1"/>
                  </a:solidFill>
                  <a:latin typeface="+mn-ea"/>
                </a:rPr>
                <a:t>阈值</a:t>
              </a:r>
            </a:p>
            <a:p>
              <a:pPr algn="ctr">
                <a:lnSpc>
                  <a:spcPct val="125000"/>
                </a:lnSpc>
              </a:pPr>
              <a:endParaRPr lang="zh-CN" altLang="en-US" dirty="0">
                <a:solidFill>
                  <a:schemeClr val="bg1"/>
                </a:solidFill>
                <a:latin typeface="+mn-ea"/>
              </a:endParaRPr>
            </a:p>
          </p:txBody>
        </p:sp>
      </p:grpSp>
      <p:sp>
        <p:nvSpPr>
          <p:cNvPr id="15" name="文本框 14">
            <a:extLst>
              <a:ext uri="{FF2B5EF4-FFF2-40B4-BE49-F238E27FC236}">
                <a16:creationId xmlns:a16="http://schemas.microsoft.com/office/drawing/2014/main" id="{69F048E7-8F35-4771-80EF-4A96ED23DAA0}"/>
              </a:ext>
            </a:extLst>
          </p:cNvPr>
          <p:cNvSpPr txBox="1"/>
          <p:nvPr/>
        </p:nvSpPr>
        <p:spPr>
          <a:xfrm>
            <a:off x="1248021" y="5088319"/>
            <a:ext cx="10147663" cy="984885"/>
          </a:xfrm>
          <a:prstGeom prst="rect">
            <a:avLst/>
          </a:prstGeom>
          <a:noFill/>
        </p:spPr>
        <p:txBody>
          <a:bodyPr wrap="square" rtlCol="0">
            <a:spAutoFit/>
          </a:bodyPr>
          <a:lstStyle/>
          <a:p>
            <a:r>
              <a:rPr lang="zh-CN" altLang="en-US" sz="2000" kern="100" dirty="0">
                <a:effectLst/>
                <a:latin typeface="等线" panose="02010600030101010101" pitchFamily="2" charset="-122"/>
                <a:ea typeface="等线" panose="02010600030101010101" pitchFamily="2" charset="-122"/>
                <a:cs typeface="Times New Roman" panose="02020603050405020304" pitchFamily="18" charset="0"/>
              </a:rPr>
              <a:t>对</a:t>
            </a:r>
            <a:r>
              <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rPr>
              <a:t>每一</a:t>
            </a:r>
            <a:r>
              <a:rPr lang="zh-CN" altLang="en-US" sz="2000" kern="100" dirty="0">
                <a:effectLst/>
                <a:latin typeface="等线" panose="02010600030101010101" pitchFamily="2" charset="-122"/>
                <a:ea typeface="等线" panose="02010600030101010101" pitchFamily="2" charset="-122"/>
                <a:cs typeface="Times New Roman" panose="02020603050405020304" pitchFamily="18" charset="0"/>
              </a:rPr>
              <a:t>个焦平面</a:t>
            </a:r>
            <a:r>
              <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2000" kern="100" dirty="0">
                <a:effectLst/>
                <a:latin typeface="等线" panose="02010600030101010101" pitchFamily="2" charset="-122"/>
                <a:ea typeface="等线" panose="02010600030101010101" pitchFamily="2" charset="-122"/>
                <a:cs typeface="Times New Roman" panose="02020603050405020304" pitchFamily="18" charset="0"/>
              </a:rPr>
              <a:t>z-stack</a:t>
            </a:r>
            <a:r>
              <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rPr>
              <a:t>）的细胞进行追踪，保证逐帧的同一个细胞具有相同的预测标记。</a:t>
            </a:r>
            <a:endParaRPr lang="en-US"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16" name="灯片编号占位符 15">
            <a:extLst>
              <a:ext uri="{FF2B5EF4-FFF2-40B4-BE49-F238E27FC236}">
                <a16:creationId xmlns:a16="http://schemas.microsoft.com/office/drawing/2014/main" id="{F12AB92E-1952-2646-BD97-3E8DD1858903}"/>
              </a:ext>
            </a:extLst>
          </p:cNvPr>
          <p:cNvSpPr>
            <a:spLocks noGrp="1"/>
          </p:cNvSpPr>
          <p:nvPr>
            <p:ph type="sldNum" sz="quarter" idx="12"/>
          </p:nvPr>
        </p:nvSpPr>
        <p:spPr/>
        <p:txBody>
          <a:bodyPr/>
          <a:lstStyle/>
          <a:p>
            <a:fld id="{E4F05AE2-E521-4071-B027-062C254CFD7B}" type="slidenum">
              <a:rPr lang="zh-CN" altLang="en-US" smtClean="0"/>
              <a:t>21</a:t>
            </a:fld>
            <a:endParaRPr lang="zh-CN" altLang="en-US"/>
          </a:p>
        </p:txBody>
      </p:sp>
    </p:spTree>
    <p:extLst>
      <p:ext uri="{BB962C8B-B14F-4D97-AF65-F5344CB8AC3E}">
        <p14:creationId xmlns:p14="http://schemas.microsoft.com/office/powerpoint/2010/main" val="292744096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3D">
            <a:extLst>
              <a:ext uri="{FF2B5EF4-FFF2-40B4-BE49-F238E27FC236}">
                <a16:creationId xmlns:a16="http://schemas.microsoft.com/office/drawing/2014/main" id="{BB6C5037-6DB7-41A6-B1C3-E94EF485A996}"/>
              </a:ext>
            </a:extLst>
          </p:cNvPr>
          <p:cNvPicPr>
            <a:picLocks noChangeAspect="1"/>
          </p:cNvPicPr>
          <p:nvPr/>
        </p:nvPicPr>
        <p:blipFill>
          <a:blip r:embed="rId4"/>
          <a:srcRect l="23993" r="14756" b="8352"/>
          <a:stretch>
            <a:fillRect/>
          </a:stretch>
        </p:blipFill>
        <p:spPr>
          <a:xfrm>
            <a:off x="7757167" y="1362269"/>
            <a:ext cx="3442829" cy="3542292"/>
          </a:xfrm>
          <a:prstGeom prst="rect">
            <a:avLst/>
          </a:prstGeom>
        </p:spPr>
      </p:pic>
      <p:pic>
        <p:nvPicPr>
          <p:cNvPr id="3" name="图片 2" descr="h11a1_better">
            <a:extLst>
              <a:ext uri="{FF2B5EF4-FFF2-40B4-BE49-F238E27FC236}">
                <a16:creationId xmlns:a16="http://schemas.microsoft.com/office/drawing/2014/main" id="{D948D83C-8AB1-494B-AF25-0B5E3EED6384}"/>
              </a:ext>
            </a:extLst>
          </p:cNvPr>
          <p:cNvPicPr>
            <a:picLocks noChangeAspect="1"/>
          </p:cNvPicPr>
          <p:nvPr>
            <p:custDataLst>
              <p:tags r:id="rId1"/>
            </p:custDataLst>
          </p:nvPr>
        </p:nvPicPr>
        <p:blipFill>
          <a:blip r:embed="rId5"/>
          <a:stretch>
            <a:fillRect/>
          </a:stretch>
        </p:blipFill>
        <p:spPr>
          <a:xfrm>
            <a:off x="0" y="1362269"/>
            <a:ext cx="7757167" cy="3633650"/>
          </a:xfrm>
          <a:prstGeom prst="rect">
            <a:avLst/>
          </a:prstGeom>
        </p:spPr>
      </p:pic>
      <p:sp>
        <p:nvSpPr>
          <p:cNvPr id="4" name="文本框 3">
            <a:extLst>
              <a:ext uri="{FF2B5EF4-FFF2-40B4-BE49-F238E27FC236}">
                <a16:creationId xmlns:a16="http://schemas.microsoft.com/office/drawing/2014/main" id="{03E19227-7F99-4ECA-A1FE-19DEF8A8E973}"/>
              </a:ext>
            </a:extLst>
          </p:cNvPr>
          <p:cNvSpPr txBox="1"/>
          <p:nvPr/>
        </p:nvSpPr>
        <p:spPr>
          <a:xfrm>
            <a:off x="297503" y="79284"/>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Cell track</a:t>
            </a:r>
            <a:endParaRPr lang="zh-CN" altLang="en-US" sz="3000" b="1" dirty="0">
              <a:solidFill>
                <a:schemeClr val="accent1"/>
              </a:solidFill>
              <a:latin typeface="+mj-ea"/>
              <a:ea typeface="+mj-ea"/>
            </a:endParaRPr>
          </a:p>
        </p:txBody>
      </p:sp>
      <p:grpSp>
        <p:nvGrpSpPr>
          <p:cNvPr id="5" name="组合 4">
            <a:extLst>
              <a:ext uri="{FF2B5EF4-FFF2-40B4-BE49-F238E27FC236}">
                <a16:creationId xmlns:a16="http://schemas.microsoft.com/office/drawing/2014/main" id="{738106FC-D793-4AA4-99AB-C9E47C034F89}"/>
              </a:ext>
            </a:extLst>
          </p:cNvPr>
          <p:cNvGrpSpPr/>
          <p:nvPr/>
        </p:nvGrpSpPr>
        <p:grpSpPr>
          <a:xfrm>
            <a:off x="2396303" y="98908"/>
            <a:ext cx="425713" cy="442041"/>
            <a:chOff x="5823870" y="1767426"/>
            <a:chExt cx="425713" cy="442041"/>
          </a:xfrm>
        </p:grpSpPr>
        <p:grpSp>
          <p:nvGrpSpPr>
            <p:cNvPr id="6" name="Group 10">
              <a:extLst>
                <a:ext uri="{FF2B5EF4-FFF2-40B4-BE49-F238E27FC236}">
                  <a16:creationId xmlns:a16="http://schemas.microsoft.com/office/drawing/2014/main" id="{228062FC-DF04-4EF2-B85D-480917C48B86}"/>
                </a:ext>
              </a:extLst>
            </p:cNvPr>
            <p:cNvGrpSpPr>
              <a:grpSpLocks noChangeAspect="1"/>
            </p:cNvGrpSpPr>
            <p:nvPr/>
          </p:nvGrpSpPr>
          <p:grpSpPr bwMode="auto">
            <a:xfrm rot="18923445">
              <a:off x="5963891" y="1767426"/>
              <a:ext cx="285692" cy="285786"/>
              <a:chOff x="14101" y="4437"/>
              <a:chExt cx="3056" cy="3057"/>
            </a:xfrm>
          </p:grpSpPr>
          <p:sp>
            <p:nvSpPr>
              <p:cNvPr id="10" name="Freeform 11">
                <a:extLst>
                  <a:ext uri="{FF2B5EF4-FFF2-40B4-BE49-F238E27FC236}">
                    <a16:creationId xmlns:a16="http://schemas.microsoft.com/office/drawing/2014/main" id="{EEB496E2-CD7E-496A-BDBB-8CD8816E44A1}"/>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1" name="Freeform 12">
                <a:extLst>
                  <a:ext uri="{FF2B5EF4-FFF2-40B4-BE49-F238E27FC236}">
                    <a16:creationId xmlns:a16="http://schemas.microsoft.com/office/drawing/2014/main" id="{AF2ABB97-75CF-47EE-8D09-443CEDB6CDEB}"/>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7" name="Group 10">
              <a:extLst>
                <a:ext uri="{FF2B5EF4-FFF2-40B4-BE49-F238E27FC236}">
                  <a16:creationId xmlns:a16="http://schemas.microsoft.com/office/drawing/2014/main" id="{D7ED1589-E868-4121-81A6-04DF274E682D}"/>
                </a:ext>
              </a:extLst>
            </p:cNvPr>
            <p:cNvGrpSpPr>
              <a:grpSpLocks noChangeAspect="1"/>
            </p:cNvGrpSpPr>
            <p:nvPr/>
          </p:nvGrpSpPr>
          <p:grpSpPr bwMode="auto">
            <a:xfrm rot="18923445">
              <a:off x="5823870" y="1809585"/>
              <a:ext cx="399751" cy="399882"/>
              <a:chOff x="14101" y="4437"/>
              <a:chExt cx="3056" cy="3057"/>
            </a:xfrm>
          </p:grpSpPr>
          <p:sp>
            <p:nvSpPr>
              <p:cNvPr id="8" name="Freeform 11">
                <a:extLst>
                  <a:ext uri="{FF2B5EF4-FFF2-40B4-BE49-F238E27FC236}">
                    <a16:creationId xmlns:a16="http://schemas.microsoft.com/office/drawing/2014/main" id="{BB419F7B-1778-4251-96B8-1448D4AB4C86}"/>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9" name="Freeform 12">
                <a:extLst>
                  <a:ext uri="{FF2B5EF4-FFF2-40B4-BE49-F238E27FC236}">
                    <a16:creationId xmlns:a16="http://schemas.microsoft.com/office/drawing/2014/main" id="{C1FF3420-FD4C-4A26-914D-9062ABC0D143}"/>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2" name="文本框 11">
            <a:extLst>
              <a:ext uri="{FF2B5EF4-FFF2-40B4-BE49-F238E27FC236}">
                <a16:creationId xmlns:a16="http://schemas.microsoft.com/office/drawing/2014/main" id="{36F02A63-2217-4EF0-86EF-BAFD791A1F7A}"/>
              </a:ext>
            </a:extLst>
          </p:cNvPr>
          <p:cNvSpPr txBox="1"/>
          <p:nvPr/>
        </p:nvSpPr>
        <p:spPr>
          <a:xfrm>
            <a:off x="1119927" y="5134308"/>
            <a:ext cx="9952145" cy="1200329"/>
          </a:xfrm>
          <a:prstGeom prst="rect">
            <a:avLst/>
          </a:prstGeom>
          <a:noFill/>
        </p:spPr>
        <p:txBody>
          <a:bodyPr wrap="square" rtlCol="0">
            <a:spAutoFit/>
          </a:bodyPr>
          <a:lstStyle/>
          <a:p>
            <a:r>
              <a:rPr lang="zh-CN" altLang="en-US" sz="2400" dirty="0">
                <a:latin typeface="等线" panose="02010600030101010101" pitchFamily="2" charset="-122"/>
                <a:ea typeface="等线" panose="02010600030101010101" pitchFamily="2" charset="-122"/>
              </a:rPr>
              <a:t>        由 </a:t>
            </a:r>
            <a:r>
              <a:rPr lang="en-US" altLang="zh-CN" sz="2400" dirty="0" err="1">
                <a:latin typeface="等线" panose="02010600030101010101" pitchFamily="2" charset="-122"/>
                <a:ea typeface="等线" panose="02010600030101010101" pitchFamily="2" charset="-122"/>
              </a:rPr>
              <a:t>deepcell_pipeline</a:t>
            </a:r>
            <a:r>
              <a:rPr lang="en-US" altLang="zh-CN" sz="2400" dirty="0">
                <a:latin typeface="等线" panose="02010600030101010101" pitchFamily="2" charset="-122"/>
                <a:ea typeface="等线" panose="02010600030101010101" pitchFamily="2" charset="-122"/>
              </a:rPr>
              <a:t> </a:t>
            </a:r>
            <a:r>
              <a:rPr lang="zh-CN" altLang="en-US" sz="2400" dirty="0">
                <a:latin typeface="等线" panose="02010600030101010101" pitchFamily="2" charset="-122"/>
                <a:ea typeface="等线" panose="02010600030101010101" pitchFamily="2" charset="-122"/>
              </a:rPr>
              <a:t>命令行输入指令，生成由</a:t>
            </a:r>
            <a:r>
              <a:rPr lang="en-US" altLang="zh-CN" sz="2400" dirty="0">
                <a:latin typeface="等线" panose="02010600030101010101" pitchFamily="2" charset="-122"/>
                <a:ea typeface="等线" panose="02010600030101010101" pitchFamily="2" charset="-122"/>
              </a:rPr>
              <a:t>mask</a:t>
            </a:r>
            <a:r>
              <a:rPr lang="zh-CN" altLang="en-US" sz="2400" dirty="0">
                <a:latin typeface="等线" panose="02010600030101010101" pitchFamily="2" charset="-122"/>
                <a:ea typeface="等线" panose="02010600030101010101" pitchFamily="2" charset="-122"/>
              </a:rPr>
              <a:t>组成的动态图片</a:t>
            </a:r>
            <a:r>
              <a:rPr lang="en-US" altLang="zh-CN" sz="2400" dirty="0">
                <a:latin typeface="等线" panose="02010600030101010101" pitchFamily="2" charset="-122"/>
                <a:ea typeface="等线" panose="02010600030101010101" pitchFamily="2" charset="-122"/>
              </a:rPr>
              <a:t>gif</a:t>
            </a:r>
            <a:r>
              <a:rPr lang="zh-CN" altLang="en-US" sz="2400" dirty="0">
                <a:latin typeface="等线" panose="02010600030101010101" pitchFamily="2" charset="-122"/>
                <a:ea typeface="等线" panose="02010600030101010101" pitchFamily="2" charset="-122"/>
              </a:rPr>
              <a:t>，且可以指定帧数；也可以使用各种参数，由</a:t>
            </a:r>
            <a:r>
              <a:rPr lang="en-US" altLang="zh-CN" sz="2400" dirty="0">
                <a:latin typeface="等线" panose="02010600030101010101" pitchFamily="2" charset="-122"/>
                <a:ea typeface="等线" panose="02010600030101010101" pitchFamily="2" charset="-122"/>
              </a:rPr>
              <a:t>mask</a:t>
            </a:r>
            <a:r>
              <a:rPr lang="zh-CN" altLang="en-US" sz="2400" dirty="0">
                <a:latin typeface="等线" panose="02010600030101010101" pitchFamily="2" charset="-122"/>
                <a:ea typeface="等线" panose="02010600030101010101" pitchFamily="2" charset="-122"/>
              </a:rPr>
              <a:t>生成</a:t>
            </a:r>
            <a:r>
              <a:rPr lang="en-US" altLang="zh-CN" sz="2400" dirty="0">
                <a:latin typeface="等线" panose="02010600030101010101" pitchFamily="2" charset="-122"/>
                <a:ea typeface="等线" panose="02010600030101010101" pitchFamily="2" charset="-122"/>
              </a:rPr>
              <a:t>3D</a:t>
            </a:r>
            <a:r>
              <a:rPr lang="zh-CN" altLang="en-US" sz="2400" dirty="0">
                <a:latin typeface="等线" panose="02010600030101010101" pitchFamily="2" charset="-122"/>
                <a:ea typeface="等线" panose="02010600030101010101" pitchFamily="2" charset="-122"/>
              </a:rPr>
              <a:t>预测结果，直观显示 </a:t>
            </a:r>
            <a:r>
              <a:rPr lang="en-US" altLang="zh-CN" sz="2400" dirty="0">
                <a:latin typeface="等线" panose="02010600030101010101" pitchFamily="2" charset="-122"/>
                <a:ea typeface="等线" panose="02010600030101010101" pitchFamily="2" charset="-122"/>
              </a:rPr>
              <a:t>cell track </a:t>
            </a:r>
            <a:r>
              <a:rPr lang="zh-CN" altLang="en-US" sz="2400" dirty="0">
                <a:latin typeface="等线" panose="02010600030101010101" pitchFamily="2" charset="-122"/>
                <a:ea typeface="等线" panose="02010600030101010101" pitchFamily="2" charset="-122"/>
              </a:rPr>
              <a:t>对测序数据整合分析的作用。</a:t>
            </a:r>
          </a:p>
        </p:txBody>
      </p:sp>
      <p:sp>
        <p:nvSpPr>
          <p:cNvPr id="13" name="灯片编号占位符 12">
            <a:extLst>
              <a:ext uri="{FF2B5EF4-FFF2-40B4-BE49-F238E27FC236}">
                <a16:creationId xmlns:a16="http://schemas.microsoft.com/office/drawing/2014/main" id="{5B82F2F0-777C-6373-4747-4BA93BBE6C21}"/>
              </a:ext>
            </a:extLst>
          </p:cNvPr>
          <p:cNvSpPr>
            <a:spLocks noGrp="1"/>
          </p:cNvSpPr>
          <p:nvPr>
            <p:ph type="sldNum" sz="quarter" idx="12"/>
          </p:nvPr>
        </p:nvSpPr>
        <p:spPr/>
        <p:txBody>
          <a:bodyPr/>
          <a:lstStyle/>
          <a:p>
            <a:fld id="{E4F05AE2-E521-4071-B027-062C254CFD7B}" type="slidenum">
              <a:rPr lang="zh-CN" altLang="en-US" smtClean="0"/>
              <a:t>22</a:t>
            </a:fld>
            <a:endParaRPr lang="zh-CN" altLang="en-US"/>
          </a:p>
        </p:txBody>
      </p:sp>
      <p:sp>
        <p:nvSpPr>
          <p:cNvPr id="14" name="TextBox 13">
            <a:extLst>
              <a:ext uri="{FF2B5EF4-FFF2-40B4-BE49-F238E27FC236}">
                <a16:creationId xmlns:a16="http://schemas.microsoft.com/office/drawing/2014/main" id="{FB32D9A0-E27C-8A82-1298-8EA360204F69}"/>
              </a:ext>
            </a:extLst>
          </p:cNvPr>
          <p:cNvSpPr txBox="1"/>
          <p:nvPr/>
        </p:nvSpPr>
        <p:spPr>
          <a:xfrm>
            <a:off x="0" y="6463954"/>
            <a:ext cx="3719384" cy="369332"/>
          </a:xfrm>
          <a:prstGeom prst="rect">
            <a:avLst/>
          </a:prstGeom>
          <a:noFill/>
        </p:spPr>
        <p:txBody>
          <a:bodyPr wrap="square" rtlCol="0">
            <a:spAutoFit/>
          </a:bodyPr>
          <a:lstStyle/>
          <a:p>
            <a:r>
              <a:rPr lang="en-US" altLang="zh-CN" dirty="0"/>
              <a:t>with</a:t>
            </a:r>
            <a:r>
              <a:rPr lang="zh-CN" altLang="en-US" dirty="0"/>
              <a:t> </a:t>
            </a:r>
            <a:r>
              <a:rPr lang="en-US" altLang="zh-CN" dirty="0"/>
              <a:t>wang </a:t>
            </a:r>
            <a:r>
              <a:rPr lang="en-US" altLang="zh-CN" dirty="0" err="1"/>
              <a:t>rirui</a:t>
            </a:r>
            <a:endParaRPr lang="zh-CN" altLang="en-US" dirty="0"/>
          </a:p>
        </p:txBody>
      </p:sp>
    </p:spTree>
    <p:extLst>
      <p:ext uri="{BB962C8B-B14F-4D97-AF65-F5344CB8AC3E}">
        <p14:creationId xmlns:p14="http://schemas.microsoft.com/office/powerpoint/2010/main" val="29052990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AE0287E-A1A6-4082-8293-DC0FD8A363AB}"/>
              </a:ext>
            </a:extLst>
          </p:cNvPr>
          <p:cNvSpPr txBox="1"/>
          <p:nvPr/>
        </p:nvSpPr>
        <p:spPr>
          <a:xfrm>
            <a:off x="297503" y="79284"/>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下游分析</a:t>
            </a:r>
          </a:p>
        </p:txBody>
      </p:sp>
      <p:grpSp>
        <p:nvGrpSpPr>
          <p:cNvPr id="3" name="组合 2">
            <a:extLst>
              <a:ext uri="{FF2B5EF4-FFF2-40B4-BE49-F238E27FC236}">
                <a16:creationId xmlns:a16="http://schemas.microsoft.com/office/drawing/2014/main" id="{C6220133-ABA4-4F2A-A151-F938A07FC96B}"/>
              </a:ext>
            </a:extLst>
          </p:cNvPr>
          <p:cNvGrpSpPr/>
          <p:nvPr/>
        </p:nvGrpSpPr>
        <p:grpSpPr>
          <a:xfrm>
            <a:off x="2396303" y="98908"/>
            <a:ext cx="425713" cy="442041"/>
            <a:chOff x="5823870" y="1767426"/>
            <a:chExt cx="425713" cy="442041"/>
          </a:xfrm>
        </p:grpSpPr>
        <p:grpSp>
          <p:nvGrpSpPr>
            <p:cNvPr id="4" name="Group 10">
              <a:extLst>
                <a:ext uri="{FF2B5EF4-FFF2-40B4-BE49-F238E27FC236}">
                  <a16:creationId xmlns:a16="http://schemas.microsoft.com/office/drawing/2014/main" id="{4714234A-1A3F-4844-B4E8-5136AB597BCA}"/>
                </a:ext>
              </a:extLst>
            </p:cNvPr>
            <p:cNvGrpSpPr>
              <a:grpSpLocks noChangeAspect="1"/>
            </p:cNvGrpSpPr>
            <p:nvPr/>
          </p:nvGrpSpPr>
          <p:grpSpPr bwMode="auto">
            <a:xfrm rot="18923445">
              <a:off x="5963891" y="1767426"/>
              <a:ext cx="285692" cy="285786"/>
              <a:chOff x="14101" y="4437"/>
              <a:chExt cx="3056" cy="3057"/>
            </a:xfrm>
          </p:grpSpPr>
          <p:sp>
            <p:nvSpPr>
              <p:cNvPr id="8" name="Freeform 11">
                <a:extLst>
                  <a:ext uri="{FF2B5EF4-FFF2-40B4-BE49-F238E27FC236}">
                    <a16:creationId xmlns:a16="http://schemas.microsoft.com/office/drawing/2014/main" id="{9C3CA074-7373-49A1-9DDD-2BE642E950B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9" name="Freeform 12">
                <a:extLst>
                  <a:ext uri="{FF2B5EF4-FFF2-40B4-BE49-F238E27FC236}">
                    <a16:creationId xmlns:a16="http://schemas.microsoft.com/office/drawing/2014/main" id="{7A792CF2-4CF8-404D-AE66-5D0A5D608F3D}"/>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5" name="Group 10">
              <a:extLst>
                <a:ext uri="{FF2B5EF4-FFF2-40B4-BE49-F238E27FC236}">
                  <a16:creationId xmlns:a16="http://schemas.microsoft.com/office/drawing/2014/main" id="{DF25FC67-19D9-4F5D-85B4-65F5CF3D52DB}"/>
                </a:ext>
              </a:extLst>
            </p:cNvPr>
            <p:cNvGrpSpPr>
              <a:grpSpLocks noChangeAspect="1"/>
            </p:cNvGrpSpPr>
            <p:nvPr/>
          </p:nvGrpSpPr>
          <p:grpSpPr bwMode="auto">
            <a:xfrm rot="18923445">
              <a:off x="5823870" y="1809585"/>
              <a:ext cx="399751" cy="399882"/>
              <a:chOff x="14101" y="4437"/>
              <a:chExt cx="3056" cy="3057"/>
            </a:xfrm>
          </p:grpSpPr>
          <p:sp>
            <p:nvSpPr>
              <p:cNvPr id="6" name="Freeform 11">
                <a:extLst>
                  <a:ext uri="{FF2B5EF4-FFF2-40B4-BE49-F238E27FC236}">
                    <a16:creationId xmlns:a16="http://schemas.microsoft.com/office/drawing/2014/main" id="{EBD614D3-D94D-47C5-93D9-EB01630F78E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7" name="Freeform 12">
                <a:extLst>
                  <a:ext uri="{FF2B5EF4-FFF2-40B4-BE49-F238E27FC236}">
                    <a16:creationId xmlns:a16="http://schemas.microsoft.com/office/drawing/2014/main" id="{8EC44869-187B-4969-8CE0-280A29B0F6C6}"/>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pic>
        <p:nvPicPr>
          <p:cNvPr id="10" name="图片 9">
            <a:extLst>
              <a:ext uri="{FF2B5EF4-FFF2-40B4-BE49-F238E27FC236}">
                <a16:creationId xmlns:a16="http://schemas.microsoft.com/office/drawing/2014/main" id="{BB810C34-7848-4B7D-8BAD-A4FA41ECDF10}"/>
              </a:ext>
            </a:extLst>
          </p:cNvPr>
          <p:cNvPicPr>
            <a:picLocks noChangeAspect="1"/>
          </p:cNvPicPr>
          <p:nvPr/>
        </p:nvPicPr>
        <p:blipFill>
          <a:blip r:embed="rId3"/>
          <a:stretch>
            <a:fillRect/>
          </a:stretch>
        </p:blipFill>
        <p:spPr>
          <a:xfrm>
            <a:off x="609337" y="1401617"/>
            <a:ext cx="2147225" cy="2136776"/>
          </a:xfrm>
          <a:prstGeom prst="rect">
            <a:avLst/>
          </a:prstGeom>
        </p:spPr>
      </p:pic>
      <p:pic>
        <p:nvPicPr>
          <p:cNvPr id="11" name="图片 10">
            <a:extLst>
              <a:ext uri="{FF2B5EF4-FFF2-40B4-BE49-F238E27FC236}">
                <a16:creationId xmlns:a16="http://schemas.microsoft.com/office/drawing/2014/main" id="{5F48B864-9B15-4E6E-AF5F-49EE7D8848CE}"/>
              </a:ext>
            </a:extLst>
          </p:cNvPr>
          <p:cNvPicPr>
            <a:picLocks noChangeAspect="1"/>
          </p:cNvPicPr>
          <p:nvPr/>
        </p:nvPicPr>
        <p:blipFill>
          <a:blip r:embed="rId4"/>
          <a:stretch>
            <a:fillRect/>
          </a:stretch>
        </p:blipFill>
        <p:spPr>
          <a:xfrm>
            <a:off x="5407119" y="1478079"/>
            <a:ext cx="2982940" cy="2136776"/>
          </a:xfrm>
          <a:prstGeom prst="rect">
            <a:avLst/>
          </a:prstGeom>
        </p:spPr>
      </p:pic>
      <p:pic>
        <p:nvPicPr>
          <p:cNvPr id="12" name="图片 11">
            <a:extLst>
              <a:ext uri="{FF2B5EF4-FFF2-40B4-BE49-F238E27FC236}">
                <a16:creationId xmlns:a16="http://schemas.microsoft.com/office/drawing/2014/main" id="{245BDCA9-EF41-48BB-883E-D984459CA858}"/>
              </a:ext>
            </a:extLst>
          </p:cNvPr>
          <p:cNvPicPr>
            <a:picLocks noChangeAspect="1"/>
          </p:cNvPicPr>
          <p:nvPr/>
        </p:nvPicPr>
        <p:blipFill>
          <a:blip r:embed="rId5"/>
          <a:stretch>
            <a:fillRect/>
          </a:stretch>
        </p:blipFill>
        <p:spPr>
          <a:xfrm>
            <a:off x="3003042" y="1401617"/>
            <a:ext cx="2157597" cy="2136776"/>
          </a:xfrm>
          <a:prstGeom prst="rect">
            <a:avLst/>
          </a:prstGeom>
        </p:spPr>
      </p:pic>
      <p:sp>
        <p:nvSpPr>
          <p:cNvPr id="13" name="文本框 12">
            <a:extLst>
              <a:ext uri="{FF2B5EF4-FFF2-40B4-BE49-F238E27FC236}">
                <a16:creationId xmlns:a16="http://schemas.microsoft.com/office/drawing/2014/main" id="{28C49C63-8438-4C3C-9A87-49A5814D10D9}"/>
              </a:ext>
            </a:extLst>
          </p:cNvPr>
          <p:cNvSpPr txBox="1"/>
          <p:nvPr/>
        </p:nvSpPr>
        <p:spPr>
          <a:xfrm>
            <a:off x="8636539" y="1808285"/>
            <a:ext cx="3244027" cy="1323439"/>
          </a:xfrm>
          <a:prstGeom prst="rect">
            <a:avLst/>
          </a:prstGeom>
          <a:noFill/>
        </p:spPr>
        <p:txBody>
          <a:bodyPr wrap="square" rtlCol="0">
            <a:spAutoFit/>
          </a:bodyPr>
          <a:lstStyle/>
          <a:p>
            <a:r>
              <a:rPr lang="zh-CN" altLang="en-US" sz="2000" dirty="0">
                <a:latin typeface="等线" panose="02010600030101010101" pitchFamily="2" charset="-122"/>
                <a:ea typeface="等线" panose="02010600030101010101" pitchFamily="2" charset="-122"/>
              </a:rPr>
              <a:t>根据细胞分割结果，筛选面积适中的细胞，去除较小的背景噪音以及成像边缘产生的大面积不规则图形。</a:t>
            </a:r>
            <a:endParaRPr lang="zh-CN" altLang="en-US" sz="2000" dirty="0"/>
          </a:p>
        </p:txBody>
      </p:sp>
      <p:pic>
        <p:nvPicPr>
          <p:cNvPr id="14" name="图片 13">
            <a:extLst>
              <a:ext uri="{FF2B5EF4-FFF2-40B4-BE49-F238E27FC236}">
                <a16:creationId xmlns:a16="http://schemas.microsoft.com/office/drawing/2014/main" id="{2CCC401F-36D0-46E7-A842-F5989EE7DC09}"/>
              </a:ext>
            </a:extLst>
          </p:cNvPr>
          <p:cNvPicPr>
            <a:picLocks noChangeAspect="1"/>
          </p:cNvPicPr>
          <p:nvPr/>
        </p:nvPicPr>
        <p:blipFill>
          <a:blip r:embed="rId6"/>
          <a:stretch>
            <a:fillRect/>
          </a:stretch>
        </p:blipFill>
        <p:spPr>
          <a:xfrm>
            <a:off x="1310377" y="3943901"/>
            <a:ext cx="5190091" cy="2598385"/>
          </a:xfrm>
          <a:prstGeom prst="rect">
            <a:avLst/>
          </a:prstGeom>
        </p:spPr>
      </p:pic>
      <p:sp>
        <p:nvSpPr>
          <p:cNvPr id="15" name="文本框 14">
            <a:extLst>
              <a:ext uri="{FF2B5EF4-FFF2-40B4-BE49-F238E27FC236}">
                <a16:creationId xmlns:a16="http://schemas.microsoft.com/office/drawing/2014/main" id="{87DF5DD9-C921-4359-8B2C-E9338B76F344}"/>
              </a:ext>
            </a:extLst>
          </p:cNvPr>
          <p:cNvSpPr txBox="1"/>
          <p:nvPr/>
        </p:nvSpPr>
        <p:spPr>
          <a:xfrm>
            <a:off x="6895066" y="4772481"/>
            <a:ext cx="3244027" cy="1015663"/>
          </a:xfrm>
          <a:prstGeom prst="rect">
            <a:avLst/>
          </a:prstGeom>
          <a:noFill/>
        </p:spPr>
        <p:txBody>
          <a:bodyPr wrap="square" rtlCol="0">
            <a:spAutoFit/>
          </a:bodyPr>
          <a:lstStyle/>
          <a:p>
            <a:r>
              <a:rPr lang="zh-CN" altLang="en-US" sz="2000" dirty="0">
                <a:latin typeface="等线" panose="02010600030101010101" pitchFamily="2" charset="-122"/>
                <a:ea typeface="等线" panose="02010600030101010101" pitchFamily="2" charset="-122"/>
              </a:rPr>
              <a:t>根据细胞分割结果，筛选基因表达量</a:t>
            </a:r>
            <a:r>
              <a:rPr lang="en-US" altLang="zh-CN" sz="2000" dirty="0">
                <a:latin typeface="等线" panose="02010600030101010101" pitchFamily="2" charset="-122"/>
                <a:ea typeface="等线" panose="02010600030101010101" pitchFamily="2" charset="-122"/>
              </a:rPr>
              <a:t>(counts </a:t>
            </a:r>
            <a:r>
              <a:rPr lang="zh-CN" altLang="en-US" sz="2000" dirty="0">
                <a:latin typeface="等线" panose="02010600030101010101" pitchFamily="2" charset="-122"/>
                <a:ea typeface="等线" panose="02010600030101010101" pitchFamily="2" charset="-122"/>
              </a:rPr>
              <a:t>数</a:t>
            </a:r>
            <a:r>
              <a:rPr lang="en-US" altLang="zh-CN" sz="2000" dirty="0">
                <a:latin typeface="等线" panose="02010600030101010101" pitchFamily="2" charset="-122"/>
                <a:ea typeface="等线" panose="02010600030101010101" pitchFamily="2" charset="-122"/>
              </a:rPr>
              <a:t>)</a:t>
            </a:r>
            <a:r>
              <a:rPr lang="zh-CN" altLang="en-US" sz="2000" dirty="0">
                <a:latin typeface="等线" panose="02010600030101010101" pitchFamily="2" charset="-122"/>
                <a:ea typeface="等线" panose="02010600030101010101" pitchFamily="2" charset="-122"/>
              </a:rPr>
              <a:t>较高的细胞，去除背景噪音。</a:t>
            </a:r>
            <a:endParaRPr lang="zh-CN" altLang="en-US" sz="2000" dirty="0"/>
          </a:p>
        </p:txBody>
      </p:sp>
      <p:sp>
        <p:nvSpPr>
          <p:cNvPr id="16" name="灯片编号占位符 15">
            <a:extLst>
              <a:ext uri="{FF2B5EF4-FFF2-40B4-BE49-F238E27FC236}">
                <a16:creationId xmlns:a16="http://schemas.microsoft.com/office/drawing/2014/main" id="{D24F2C98-20F5-A3F5-8E54-572A06030F79}"/>
              </a:ext>
            </a:extLst>
          </p:cNvPr>
          <p:cNvSpPr>
            <a:spLocks noGrp="1"/>
          </p:cNvSpPr>
          <p:nvPr>
            <p:ph type="sldNum" sz="quarter" idx="12"/>
          </p:nvPr>
        </p:nvSpPr>
        <p:spPr/>
        <p:txBody>
          <a:bodyPr/>
          <a:lstStyle/>
          <a:p>
            <a:fld id="{E4F05AE2-E521-4071-B027-062C254CFD7B}" type="slidenum">
              <a:rPr lang="zh-CN" altLang="en-US" smtClean="0"/>
              <a:t>23</a:t>
            </a:fld>
            <a:endParaRPr lang="zh-CN" altLang="en-US"/>
          </a:p>
        </p:txBody>
      </p:sp>
    </p:spTree>
    <p:extLst>
      <p:ext uri="{BB962C8B-B14F-4D97-AF65-F5344CB8AC3E}">
        <p14:creationId xmlns:p14="http://schemas.microsoft.com/office/powerpoint/2010/main" val="26404591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AE0287E-A1A6-4082-8293-DC0FD8A363AB}"/>
              </a:ext>
            </a:extLst>
          </p:cNvPr>
          <p:cNvSpPr txBox="1"/>
          <p:nvPr/>
        </p:nvSpPr>
        <p:spPr>
          <a:xfrm>
            <a:off x="297503" y="79284"/>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下游分析</a:t>
            </a:r>
          </a:p>
        </p:txBody>
      </p:sp>
      <p:grpSp>
        <p:nvGrpSpPr>
          <p:cNvPr id="3" name="组合 2">
            <a:extLst>
              <a:ext uri="{FF2B5EF4-FFF2-40B4-BE49-F238E27FC236}">
                <a16:creationId xmlns:a16="http://schemas.microsoft.com/office/drawing/2014/main" id="{C6220133-ABA4-4F2A-A151-F938A07FC96B}"/>
              </a:ext>
            </a:extLst>
          </p:cNvPr>
          <p:cNvGrpSpPr/>
          <p:nvPr/>
        </p:nvGrpSpPr>
        <p:grpSpPr>
          <a:xfrm>
            <a:off x="2396303" y="98908"/>
            <a:ext cx="425713" cy="442041"/>
            <a:chOff x="5823870" y="1767426"/>
            <a:chExt cx="425713" cy="442041"/>
          </a:xfrm>
        </p:grpSpPr>
        <p:grpSp>
          <p:nvGrpSpPr>
            <p:cNvPr id="4" name="Group 10">
              <a:extLst>
                <a:ext uri="{FF2B5EF4-FFF2-40B4-BE49-F238E27FC236}">
                  <a16:creationId xmlns:a16="http://schemas.microsoft.com/office/drawing/2014/main" id="{4714234A-1A3F-4844-B4E8-5136AB597BCA}"/>
                </a:ext>
              </a:extLst>
            </p:cNvPr>
            <p:cNvGrpSpPr>
              <a:grpSpLocks noChangeAspect="1"/>
            </p:cNvGrpSpPr>
            <p:nvPr/>
          </p:nvGrpSpPr>
          <p:grpSpPr bwMode="auto">
            <a:xfrm rot="18923445">
              <a:off x="5963891" y="1767426"/>
              <a:ext cx="285692" cy="285786"/>
              <a:chOff x="14101" y="4437"/>
              <a:chExt cx="3056" cy="3057"/>
            </a:xfrm>
          </p:grpSpPr>
          <p:sp>
            <p:nvSpPr>
              <p:cNvPr id="8" name="Freeform 11">
                <a:extLst>
                  <a:ext uri="{FF2B5EF4-FFF2-40B4-BE49-F238E27FC236}">
                    <a16:creationId xmlns:a16="http://schemas.microsoft.com/office/drawing/2014/main" id="{9C3CA074-7373-49A1-9DDD-2BE642E950B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9" name="Freeform 12">
                <a:extLst>
                  <a:ext uri="{FF2B5EF4-FFF2-40B4-BE49-F238E27FC236}">
                    <a16:creationId xmlns:a16="http://schemas.microsoft.com/office/drawing/2014/main" id="{7A792CF2-4CF8-404D-AE66-5D0A5D608F3D}"/>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5" name="Group 10">
              <a:extLst>
                <a:ext uri="{FF2B5EF4-FFF2-40B4-BE49-F238E27FC236}">
                  <a16:creationId xmlns:a16="http://schemas.microsoft.com/office/drawing/2014/main" id="{DF25FC67-19D9-4F5D-85B4-65F5CF3D52DB}"/>
                </a:ext>
              </a:extLst>
            </p:cNvPr>
            <p:cNvGrpSpPr>
              <a:grpSpLocks noChangeAspect="1"/>
            </p:cNvGrpSpPr>
            <p:nvPr/>
          </p:nvGrpSpPr>
          <p:grpSpPr bwMode="auto">
            <a:xfrm rot="18923445">
              <a:off x="5823870" y="1809585"/>
              <a:ext cx="399751" cy="399882"/>
              <a:chOff x="14101" y="4437"/>
              <a:chExt cx="3056" cy="3057"/>
            </a:xfrm>
          </p:grpSpPr>
          <p:sp>
            <p:nvSpPr>
              <p:cNvPr id="6" name="Freeform 11">
                <a:extLst>
                  <a:ext uri="{FF2B5EF4-FFF2-40B4-BE49-F238E27FC236}">
                    <a16:creationId xmlns:a16="http://schemas.microsoft.com/office/drawing/2014/main" id="{EBD614D3-D94D-47C5-93D9-EB01630F78E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7" name="Freeform 12">
                <a:extLst>
                  <a:ext uri="{FF2B5EF4-FFF2-40B4-BE49-F238E27FC236}">
                    <a16:creationId xmlns:a16="http://schemas.microsoft.com/office/drawing/2014/main" id="{8EC44869-187B-4969-8CE0-280A29B0F6C6}"/>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pic>
        <p:nvPicPr>
          <p:cNvPr id="10" name="图片 9">
            <a:extLst>
              <a:ext uri="{FF2B5EF4-FFF2-40B4-BE49-F238E27FC236}">
                <a16:creationId xmlns:a16="http://schemas.microsoft.com/office/drawing/2014/main" id="{84C0740E-6DBA-4A03-9825-86360E44635B}"/>
              </a:ext>
            </a:extLst>
          </p:cNvPr>
          <p:cNvPicPr>
            <a:picLocks noChangeAspect="1"/>
          </p:cNvPicPr>
          <p:nvPr/>
        </p:nvPicPr>
        <p:blipFill>
          <a:blip r:embed="rId3"/>
          <a:stretch>
            <a:fillRect/>
          </a:stretch>
        </p:blipFill>
        <p:spPr>
          <a:xfrm>
            <a:off x="1150943" y="1085192"/>
            <a:ext cx="3096721" cy="3034787"/>
          </a:xfrm>
          <a:prstGeom prst="rect">
            <a:avLst/>
          </a:prstGeom>
        </p:spPr>
      </p:pic>
      <p:pic>
        <p:nvPicPr>
          <p:cNvPr id="12" name="图片 11">
            <a:extLst>
              <a:ext uri="{FF2B5EF4-FFF2-40B4-BE49-F238E27FC236}">
                <a16:creationId xmlns:a16="http://schemas.microsoft.com/office/drawing/2014/main" id="{F6FC783B-8A07-497F-B708-2519BE11405C}"/>
              </a:ext>
            </a:extLst>
          </p:cNvPr>
          <p:cNvPicPr>
            <a:picLocks noChangeAspect="1"/>
          </p:cNvPicPr>
          <p:nvPr/>
        </p:nvPicPr>
        <p:blipFill>
          <a:blip r:embed="rId4"/>
          <a:stretch>
            <a:fillRect/>
          </a:stretch>
        </p:blipFill>
        <p:spPr>
          <a:xfrm>
            <a:off x="1150943" y="4291300"/>
            <a:ext cx="4575297" cy="2099336"/>
          </a:xfrm>
          <a:prstGeom prst="rect">
            <a:avLst/>
          </a:prstGeom>
        </p:spPr>
      </p:pic>
      <p:pic>
        <p:nvPicPr>
          <p:cNvPr id="13" name="图片 12">
            <a:extLst>
              <a:ext uri="{FF2B5EF4-FFF2-40B4-BE49-F238E27FC236}">
                <a16:creationId xmlns:a16="http://schemas.microsoft.com/office/drawing/2014/main" id="{A4029573-DB4E-476A-92C0-2778C6E511F5}"/>
              </a:ext>
            </a:extLst>
          </p:cNvPr>
          <p:cNvPicPr>
            <a:picLocks noChangeAspect="1"/>
          </p:cNvPicPr>
          <p:nvPr/>
        </p:nvPicPr>
        <p:blipFill>
          <a:blip r:embed="rId5"/>
          <a:stretch>
            <a:fillRect/>
          </a:stretch>
        </p:blipFill>
        <p:spPr>
          <a:xfrm>
            <a:off x="5876671" y="4291300"/>
            <a:ext cx="4575295" cy="2083518"/>
          </a:xfrm>
          <a:prstGeom prst="rect">
            <a:avLst/>
          </a:prstGeom>
        </p:spPr>
      </p:pic>
      <p:sp>
        <p:nvSpPr>
          <p:cNvPr id="16" name="文本框 15">
            <a:extLst>
              <a:ext uri="{FF2B5EF4-FFF2-40B4-BE49-F238E27FC236}">
                <a16:creationId xmlns:a16="http://schemas.microsoft.com/office/drawing/2014/main" id="{95A00F60-8140-404E-942E-1770F79D8C95}"/>
              </a:ext>
            </a:extLst>
          </p:cNvPr>
          <p:cNvSpPr txBox="1"/>
          <p:nvPr/>
        </p:nvSpPr>
        <p:spPr>
          <a:xfrm>
            <a:off x="4602480" y="1263757"/>
            <a:ext cx="5849486" cy="2677656"/>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        </a:t>
            </a:r>
            <a:r>
              <a:rPr lang="zh-CN" altLang="en-US" sz="2400" dirty="0">
                <a:latin typeface="等线" panose="02010600030101010101" pitchFamily="2" charset="-122"/>
                <a:ea typeface="等线" panose="02010600030101010101" pitchFamily="2" charset="-122"/>
              </a:rPr>
              <a:t>使用</a:t>
            </a:r>
            <a:r>
              <a:rPr lang="en-US" altLang="zh-CN" sz="2400" dirty="0" err="1">
                <a:latin typeface="等线" panose="02010600030101010101" pitchFamily="2" charset="-122"/>
                <a:ea typeface="等线" panose="02010600030101010101" pitchFamily="2" charset="-122"/>
              </a:rPr>
              <a:t>deepcell_pipeline</a:t>
            </a:r>
            <a:r>
              <a:rPr lang="zh-CN" altLang="en-US" sz="2400" dirty="0">
                <a:latin typeface="等线" panose="02010600030101010101" pitchFamily="2" charset="-122"/>
                <a:ea typeface="等线" panose="02010600030101010101" pitchFamily="2" charset="-122"/>
              </a:rPr>
              <a:t>完成细胞分割后，可以进行与单细胞</a:t>
            </a:r>
            <a:r>
              <a:rPr lang="en-US" altLang="zh-CN" sz="2400" dirty="0">
                <a:latin typeface="等线" panose="02010600030101010101" pitchFamily="2" charset="-122"/>
                <a:ea typeface="等线" panose="02010600030101010101" pitchFamily="2" charset="-122"/>
              </a:rPr>
              <a:t>RNA</a:t>
            </a:r>
            <a:r>
              <a:rPr lang="zh-CN" altLang="en-US" sz="2400" dirty="0">
                <a:latin typeface="等线" panose="02010600030101010101" pitchFamily="2" charset="-122"/>
                <a:ea typeface="等线" panose="02010600030101010101" pitchFamily="2" charset="-122"/>
              </a:rPr>
              <a:t>测序类似的细胞聚类、分群等下游分析。</a:t>
            </a:r>
            <a:endParaRPr lang="en-US" altLang="zh-CN" sz="2400" dirty="0">
              <a:latin typeface="等线" panose="02010600030101010101" pitchFamily="2" charset="-122"/>
              <a:ea typeface="等线" panose="02010600030101010101" pitchFamily="2" charset="-122"/>
            </a:endParaRPr>
          </a:p>
          <a:p>
            <a:r>
              <a:rPr lang="zh-CN" altLang="en-US" sz="2400" dirty="0">
                <a:latin typeface="等线" panose="02010600030101010101" pitchFamily="2" charset="-122"/>
                <a:ea typeface="等线" panose="02010600030101010101" pitchFamily="2" charset="-122"/>
              </a:rPr>
              <a:t>        数据有很大的可挖掘空间，未来结合切片图像以及 </a:t>
            </a:r>
            <a:r>
              <a:rPr lang="en-US" altLang="zh-CN" sz="2400" dirty="0">
                <a:latin typeface="等线" panose="02010600030101010101" pitchFamily="2" charset="-122"/>
                <a:ea typeface="等线" panose="02010600030101010101" pitchFamily="2" charset="-122"/>
              </a:rPr>
              <a:t>cell track </a:t>
            </a:r>
            <a:r>
              <a:rPr lang="zh-CN" altLang="en-US" sz="2400" dirty="0">
                <a:latin typeface="等线" panose="02010600030101010101" pitchFamily="2" charset="-122"/>
                <a:ea typeface="等线" panose="02010600030101010101" pitchFamily="2" charset="-122"/>
              </a:rPr>
              <a:t>得到的空间信息，进一步分析能得到细胞在空间上的交流信息。</a:t>
            </a:r>
          </a:p>
        </p:txBody>
      </p:sp>
      <p:sp>
        <p:nvSpPr>
          <p:cNvPr id="14" name="文本框 13">
            <a:extLst>
              <a:ext uri="{FF2B5EF4-FFF2-40B4-BE49-F238E27FC236}">
                <a16:creationId xmlns:a16="http://schemas.microsoft.com/office/drawing/2014/main" id="{6ED1E91E-2D34-B2B9-3E72-F351F06B8AD4}"/>
              </a:ext>
            </a:extLst>
          </p:cNvPr>
          <p:cNvSpPr txBox="1"/>
          <p:nvPr/>
        </p:nvSpPr>
        <p:spPr>
          <a:xfrm>
            <a:off x="1675124" y="6355373"/>
            <a:ext cx="1107996" cy="276999"/>
          </a:xfrm>
          <a:prstGeom prst="rect">
            <a:avLst/>
          </a:prstGeom>
          <a:noFill/>
        </p:spPr>
        <p:txBody>
          <a:bodyPr wrap="none" rtlCol="0">
            <a:spAutoFit/>
          </a:bodyPr>
          <a:lstStyle/>
          <a:p>
            <a:r>
              <a:rPr kumimoji="1" lang="zh-CN" altLang="en-US" sz="1200" dirty="0">
                <a:latin typeface="等线" panose="02010600030101010101" pitchFamily="2" charset="-122"/>
                <a:ea typeface="等线" panose="02010600030101010101" pitchFamily="2" charset="-122"/>
              </a:rPr>
              <a:t>兴奋性神经元</a:t>
            </a:r>
          </a:p>
        </p:txBody>
      </p:sp>
      <p:sp>
        <p:nvSpPr>
          <p:cNvPr id="15" name="文本框 14">
            <a:extLst>
              <a:ext uri="{FF2B5EF4-FFF2-40B4-BE49-F238E27FC236}">
                <a16:creationId xmlns:a16="http://schemas.microsoft.com/office/drawing/2014/main" id="{66B056A1-D88D-EA6B-9BDB-ECEDD88022B9}"/>
              </a:ext>
            </a:extLst>
          </p:cNvPr>
          <p:cNvSpPr txBox="1"/>
          <p:nvPr/>
        </p:nvSpPr>
        <p:spPr>
          <a:xfrm>
            <a:off x="4048482" y="6355373"/>
            <a:ext cx="1107996" cy="276999"/>
          </a:xfrm>
          <a:prstGeom prst="rect">
            <a:avLst/>
          </a:prstGeom>
          <a:noFill/>
        </p:spPr>
        <p:txBody>
          <a:bodyPr wrap="none" rtlCol="0">
            <a:spAutoFit/>
          </a:bodyPr>
          <a:lstStyle/>
          <a:p>
            <a:r>
              <a:rPr kumimoji="1" lang="zh-CN" altLang="en-US" sz="1200" dirty="0">
                <a:latin typeface="等线" panose="02010600030101010101" pitchFamily="2" charset="-122"/>
                <a:ea typeface="等线" panose="02010600030101010101" pitchFamily="2" charset="-122"/>
              </a:rPr>
              <a:t>抑制性神经元</a:t>
            </a:r>
          </a:p>
        </p:txBody>
      </p:sp>
      <p:sp>
        <p:nvSpPr>
          <p:cNvPr id="17" name="文本框 16">
            <a:extLst>
              <a:ext uri="{FF2B5EF4-FFF2-40B4-BE49-F238E27FC236}">
                <a16:creationId xmlns:a16="http://schemas.microsoft.com/office/drawing/2014/main" id="{62A63BD6-1D5B-CDD4-3CC5-77256ADAC28A}"/>
              </a:ext>
            </a:extLst>
          </p:cNvPr>
          <p:cNvSpPr txBox="1"/>
          <p:nvPr/>
        </p:nvSpPr>
        <p:spPr>
          <a:xfrm>
            <a:off x="6419227" y="6355373"/>
            <a:ext cx="1107996" cy="276999"/>
          </a:xfrm>
          <a:prstGeom prst="rect">
            <a:avLst/>
          </a:prstGeom>
          <a:noFill/>
        </p:spPr>
        <p:txBody>
          <a:bodyPr wrap="none" rtlCol="0">
            <a:spAutoFit/>
          </a:bodyPr>
          <a:lstStyle/>
          <a:p>
            <a:r>
              <a:rPr kumimoji="1" lang="zh-CN" altLang="en-US" sz="1200" dirty="0">
                <a:latin typeface="等线" panose="02010600030101010101" pitchFamily="2" charset="-122"/>
                <a:ea typeface="等线" panose="02010600030101010101" pitchFamily="2" charset="-122"/>
              </a:rPr>
              <a:t>星型胶质细胞</a:t>
            </a:r>
          </a:p>
        </p:txBody>
      </p:sp>
      <p:sp>
        <p:nvSpPr>
          <p:cNvPr id="18" name="文本框 17">
            <a:extLst>
              <a:ext uri="{FF2B5EF4-FFF2-40B4-BE49-F238E27FC236}">
                <a16:creationId xmlns:a16="http://schemas.microsoft.com/office/drawing/2014/main" id="{A04D3374-09CC-8E57-DDF5-020060C37909}"/>
              </a:ext>
            </a:extLst>
          </p:cNvPr>
          <p:cNvSpPr txBox="1"/>
          <p:nvPr/>
        </p:nvSpPr>
        <p:spPr>
          <a:xfrm>
            <a:off x="8445729" y="6355373"/>
            <a:ext cx="1107996" cy="276999"/>
          </a:xfrm>
          <a:prstGeom prst="rect">
            <a:avLst/>
          </a:prstGeom>
          <a:noFill/>
        </p:spPr>
        <p:txBody>
          <a:bodyPr wrap="none" rtlCol="0">
            <a:spAutoFit/>
          </a:bodyPr>
          <a:lstStyle/>
          <a:p>
            <a:r>
              <a:rPr kumimoji="1" lang="zh-CN" altLang="en-US" sz="1200" dirty="0">
                <a:latin typeface="等线" panose="02010600030101010101" pitchFamily="2" charset="-122"/>
                <a:ea typeface="等线" panose="02010600030101010101" pitchFamily="2" charset="-122"/>
              </a:rPr>
              <a:t>少突胶质细胞</a:t>
            </a:r>
          </a:p>
        </p:txBody>
      </p:sp>
      <p:sp>
        <p:nvSpPr>
          <p:cNvPr id="11" name="灯片编号占位符 10">
            <a:extLst>
              <a:ext uri="{FF2B5EF4-FFF2-40B4-BE49-F238E27FC236}">
                <a16:creationId xmlns:a16="http://schemas.microsoft.com/office/drawing/2014/main" id="{38F88A2D-B6AE-0414-F224-B3E5E672F0DA}"/>
              </a:ext>
            </a:extLst>
          </p:cNvPr>
          <p:cNvSpPr>
            <a:spLocks noGrp="1"/>
          </p:cNvSpPr>
          <p:nvPr>
            <p:ph type="sldNum" sz="quarter" idx="12"/>
          </p:nvPr>
        </p:nvSpPr>
        <p:spPr/>
        <p:txBody>
          <a:bodyPr/>
          <a:lstStyle/>
          <a:p>
            <a:fld id="{E4F05AE2-E521-4071-B027-062C254CFD7B}" type="slidenum">
              <a:rPr lang="zh-CN" altLang="en-US" smtClean="0"/>
              <a:t>24</a:t>
            </a:fld>
            <a:endParaRPr lang="zh-CN" altLang="en-US"/>
          </a:p>
        </p:txBody>
      </p:sp>
    </p:spTree>
    <p:extLst>
      <p:ext uri="{BB962C8B-B14F-4D97-AF65-F5344CB8AC3E}">
        <p14:creationId xmlns:p14="http://schemas.microsoft.com/office/powerpoint/2010/main" val="103487522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45E1B52-8F8A-4B63-B529-AB1C1BCB03C6}"/>
              </a:ext>
            </a:extLst>
          </p:cNvPr>
          <p:cNvSpPr txBox="1"/>
          <p:nvPr/>
        </p:nvSpPr>
        <p:spPr>
          <a:xfrm>
            <a:off x="4266970" y="2754066"/>
            <a:ext cx="3590727" cy="615553"/>
          </a:xfrm>
          <a:prstGeom prst="rect">
            <a:avLst/>
          </a:prstGeom>
          <a:noFill/>
        </p:spPr>
        <p:txBody>
          <a:bodyPr wrap="none" lIns="0" tIns="0" rIns="0" bIns="0" rtlCol="0">
            <a:noAutofit/>
          </a:bodyPr>
          <a:lstStyle/>
          <a:p>
            <a:pPr algn="ctr"/>
            <a:r>
              <a:rPr lang="zh-CN" altLang="en-US" sz="4000" dirty="0">
                <a:solidFill>
                  <a:schemeClr val="accent1"/>
                </a:solidFill>
              </a:rPr>
              <a:t>总结与致谢</a:t>
            </a:r>
          </a:p>
        </p:txBody>
      </p:sp>
      <p:sp>
        <p:nvSpPr>
          <p:cNvPr id="5" name="文本框 4">
            <a:extLst>
              <a:ext uri="{FF2B5EF4-FFF2-40B4-BE49-F238E27FC236}">
                <a16:creationId xmlns:a16="http://schemas.microsoft.com/office/drawing/2014/main" id="{4966A5EF-95F3-4869-8FBA-66AD616159F9}"/>
              </a:ext>
            </a:extLst>
          </p:cNvPr>
          <p:cNvSpPr txBox="1"/>
          <p:nvPr/>
        </p:nvSpPr>
        <p:spPr>
          <a:xfrm>
            <a:off x="4872236" y="3457789"/>
            <a:ext cx="2447528" cy="230832"/>
          </a:xfrm>
          <a:prstGeom prst="rect">
            <a:avLst/>
          </a:prstGeom>
          <a:noFill/>
        </p:spPr>
        <p:txBody>
          <a:bodyPr wrap="none" lIns="0" tIns="0" rIns="0" bIns="0" rtlCol="0">
            <a:noAutofit/>
          </a:bodyPr>
          <a:lstStyle/>
          <a:p>
            <a:pPr algn="ctr"/>
            <a:r>
              <a:rPr lang="en-US" altLang="zh-CN" sz="1500" dirty="0">
                <a:solidFill>
                  <a:schemeClr val="accent1"/>
                </a:solidFill>
              </a:rPr>
              <a:t>Summary and Thanks</a:t>
            </a:r>
          </a:p>
        </p:txBody>
      </p:sp>
      <p:sp>
        <p:nvSpPr>
          <p:cNvPr id="6" name="文本框 5">
            <a:extLst>
              <a:ext uri="{FF2B5EF4-FFF2-40B4-BE49-F238E27FC236}">
                <a16:creationId xmlns:a16="http://schemas.microsoft.com/office/drawing/2014/main" id="{14F68863-79B0-49A1-B394-CD0B5AB708B5}"/>
              </a:ext>
            </a:extLst>
          </p:cNvPr>
          <p:cNvSpPr txBox="1"/>
          <p:nvPr/>
        </p:nvSpPr>
        <p:spPr>
          <a:xfrm>
            <a:off x="5667998" y="2041451"/>
            <a:ext cx="856005" cy="615553"/>
          </a:xfrm>
          <a:prstGeom prst="rect">
            <a:avLst/>
          </a:prstGeom>
          <a:noFill/>
        </p:spPr>
        <p:txBody>
          <a:bodyPr wrap="none" lIns="0" tIns="0" rIns="0" bIns="0" rtlCol="0">
            <a:noAutofit/>
          </a:bodyPr>
          <a:lstStyle/>
          <a:p>
            <a:pPr algn="ctr"/>
            <a:r>
              <a:rPr lang="en-US" altLang="zh-CN" sz="4000" dirty="0">
                <a:solidFill>
                  <a:schemeClr val="accent1"/>
                </a:solidFill>
              </a:rPr>
              <a:t>#03</a:t>
            </a:r>
            <a:endParaRPr lang="zh-CN" altLang="en-US" sz="4000" dirty="0">
              <a:solidFill>
                <a:schemeClr val="accent1"/>
              </a:solidFill>
            </a:endParaRPr>
          </a:p>
        </p:txBody>
      </p:sp>
      <p:grpSp>
        <p:nvGrpSpPr>
          <p:cNvPr id="32" name="Group 10">
            <a:extLst>
              <a:ext uri="{FF2B5EF4-FFF2-40B4-BE49-F238E27FC236}">
                <a16:creationId xmlns:a16="http://schemas.microsoft.com/office/drawing/2014/main" id="{23072084-2D10-4487-B2CA-7A821F0B4E6E}"/>
              </a:ext>
            </a:extLst>
          </p:cNvPr>
          <p:cNvGrpSpPr>
            <a:grpSpLocks noChangeAspect="1"/>
          </p:cNvGrpSpPr>
          <p:nvPr/>
        </p:nvGrpSpPr>
        <p:grpSpPr bwMode="auto">
          <a:xfrm rot="18923445">
            <a:off x="3100272" y="1534089"/>
            <a:ext cx="922672" cy="922974"/>
            <a:chOff x="14101" y="4437"/>
            <a:chExt cx="3056" cy="3057"/>
          </a:xfrm>
        </p:grpSpPr>
        <p:sp>
          <p:nvSpPr>
            <p:cNvPr id="33" name="Freeform 11">
              <a:extLst>
                <a:ext uri="{FF2B5EF4-FFF2-40B4-BE49-F238E27FC236}">
                  <a16:creationId xmlns:a16="http://schemas.microsoft.com/office/drawing/2014/main" id="{89AE7FDD-9CBA-47C3-85AC-B3323825C751}"/>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4" name="Freeform 12">
              <a:extLst>
                <a:ext uri="{FF2B5EF4-FFF2-40B4-BE49-F238E27FC236}">
                  <a16:creationId xmlns:a16="http://schemas.microsoft.com/office/drawing/2014/main" id="{CB51DBEC-37D4-42E7-A37C-A2896447A0B2}"/>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5" name="组合 24">
            <a:extLst>
              <a:ext uri="{FF2B5EF4-FFF2-40B4-BE49-F238E27FC236}">
                <a16:creationId xmlns:a16="http://schemas.microsoft.com/office/drawing/2014/main" id="{757045D3-48C5-42E7-B00A-F5040669D441}"/>
              </a:ext>
            </a:extLst>
          </p:cNvPr>
          <p:cNvGrpSpPr/>
          <p:nvPr/>
        </p:nvGrpSpPr>
        <p:grpSpPr>
          <a:xfrm rot="18900000">
            <a:off x="7424365" y="-2902432"/>
            <a:ext cx="6098786" cy="6100199"/>
            <a:chOff x="18351500" y="3723568"/>
            <a:chExt cx="4878842" cy="4879972"/>
          </a:xfrm>
        </p:grpSpPr>
        <p:sp>
          <p:nvSpPr>
            <p:cNvPr id="30" name="Freeform 6">
              <a:extLst>
                <a:ext uri="{FF2B5EF4-FFF2-40B4-BE49-F238E27FC236}">
                  <a16:creationId xmlns:a16="http://schemas.microsoft.com/office/drawing/2014/main" id="{DEDE5FB0-E2D1-4200-B5CD-BA797690631E}"/>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1" name="Freeform 7">
              <a:extLst>
                <a:ext uri="{FF2B5EF4-FFF2-40B4-BE49-F238E27FC236}">
                  <a16:creationId xmlns:a16="http://schemas.microsoft.com/office/drawing/2014/main" id="{120D96EF-EC61-4557-AFCA-7BB90E4FABB2}"/>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6" name="组合 25">
            <a:extLst>
              <a:ext uri="{FF2B5EF4-FFF2-40B4-BE49-F238E27FC236}">
                <a16:creationId xmlns:a16="http://schemas.microsoft.com/office/drawing/2014/main" id="{EB975537-38D6-4A6B-9F7A-88AD70FEC2DE}"/>
              </a:ext>
            </a:extLst>
          </p:cNvPr>
          <p:cNvGrpSpPr/>
          <p:nvPr/>
        </p:nvGrpSpPr>
        <p:grpSpPr>
          <a:xfrm rot="8100000">
            <a:off x="6722596" y="2086183"/>
            <a:ext cx="8786687" cy="8788722"/>
            <a:chOff x="18351500" y="3723568"/>
            <a:chExt cx="4878842" cy="4879972"/>
          </a:xfrm>
        </p:grpSpPr>
        <p:sp>
          <p:nvSpPr>
            <p:cNvPr id="28" name="Freeform 6">
              <a:extLst>
                <a:ext uri="{FF2B5EF4-FFF2-40B4-BE49-F238E27FC236}">
                  <a16:creationId xmlns:a16="http://schemas.microsoft.com/office/drawing/2014/main" id="{6ADC9B79-990F-4765-A429-2DA0BD3708F6}"/>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9" name="Freeform 7">
              <a:extLst>
                <a:ext uri="{FF2B5EF4-FFF2-40B4-BE49-F238E27FC236}">
                  <a16:creationId xmlns:a16="http://schemas.microsoft.com/office/drawing/2014/main" id="{02736D78-E66C-42AD-9F75-2985EB3FC0A5}"/>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5" name="Group 10">
            <a:extLst>
              <a:ext uri="{FF2B5EF4-FFF2-40B4-BE49-F238E27FC236}">
                <a16:creationId xmlns:a16="http://schemas.microsoft.com/office/drawing/2014/main" id="{F71BE987-D2FB-4940-BD94-A890B2570665}"/>
              </a:ext>
            </a:extLst>
          </p:cNvPr>
          <p:cNvGrpSpPr>
            <a:grpSpLocks noChangeAspect="1"/>
          </p:cNvGrpSpPr>
          <p:nvPr/>
        </p:nvGrpSpPr>
        <p:grpSpPr bwMode="auto">
          <a:xfrm rot="8100000">
            <a:off x="10501205" y="2666453"/>
            <a:ext cx="4851400" cy="4852988"/>
            <a:chOff x="14101" y="4437"/>
            <a:chExt cx="3056" cy="3057"/>
          </a:xfrm>
        </p:grpSpPr>
        <p:sp>
          <p:nvSpPr>
            <p:cNvPr id="36" name="Freeform 11">
              <a:extLst>
                <a:ext uri="{FF2B5EF4-FFF2-40B4-BE49-F238E27FC236}">
                  <a16:creationId xmlns:a16="http://schemas.microsoft.com/office/drawing/2014/main" id="{D0A408BE-27A4-4383-AD06-6FD33AB3E980}"/>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7" name="Freeform 12">
              <a:extLst>
                <a:ext uri="{FF2B5EF4-FFF2-40B4-BE49-F238E27FC236}">
                  <a16:creationId xmlns:a16="http://schemas.microsoft.com/office/drawing/2014/main" id="{126DF892-3C1B-44ED-8EEA-8C93234956CD}"/>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8" name="组合 37">
            <a:extLst>
              <a:ext uri="{FF2B5EF4-FFF2-40B4-BE49-F238E27FC236}">
                <a16:creationId xmlns:a16="http://schemas.microsoft.com/office/drawing/2014/main" id="{7F863D10-AD19-47A2-9D65-E5C43FAD8DA4}"/>
              </a:ext>
            </a:extLst>
          </p:cNvPr>
          <p:cNvGrpSpPr/>
          <p:nvPr/>
        </p:nvGrpSpPr>
        <p:grpSpPr>
          <a:xfrm rot="18900000">
            <a:off x="-2098325" y="3005269"/>
            <a:ext cx="6098786" cy="6100199"/>
            <a:chOff x="18351500" y="3723568"/>
            <a:chExt cx="4878842" cy="4879972"/>
          </a:xfrm>
        </p:grpSpPr>
        <p:sp>
          <p:nvSpPr>
            <p:cNvPr id="39" name="Freeform 6">
              <a:extLst>
                <a:ext uri="{FF2B5EF4-FFF2-40B4-BE49-F238E27FC236}">
                  <a16:creationId xmlns:a16="http://schemas.microsoft.com/office/drawing/2014/main" id="{6CE927FF-6B05-465E-A5E1-FAF29EA473B2}"/>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40" name="Freeform 7">
              <a:extLst>
                <a:ext uri="{FF2B5EF4-FFF2-40B4-BE49-F238E27FC236}">
                  <a16:creationId xmlns:a16="http://schemas.microsoft.com/office/drawing/2014/main" id="{BC8E0D64-7BCE-4536-94C7-C24DCF077959}"/>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41" name="Group 10">
            <a:extLst>
              <a:ext uri="{FF2B5EF4-FFF2-40B4-BE49-F238E27FC236}">
                <a16:creationId xmlns:a16="http://schemas.microsoft.com/office/drawing/2014/main" id="{C959649D-4CBB-4BC5-83B5-A6B92862C6B5}"/>
              </a:ext>
            </a:extLst>
          </p:cNvPr>
          <p:cNvGrpSpPr>
            <a:grpSpLocks noChangeAspect="1"/>
          </p:cNvGrpSpPr>
          <p:nvPr/>
        </p:nvGrpSpPr>
        <p:grpSpPr bwMode="auto">
          <a:xfrm rot="18923445">
            <a:off x="2714211" y="1610357"/>
            <a:ext cx="1291038" cy="1291460"/>
            <a:chOff x="14101" y="4437"/>
            <a:chExt cx="3056" cy="3057"/>
          </a:xfrm>
        </p:grpSpPr>
        <p:sp>
          <p:nvSpPr>
            <p:cNvPr id="42" name="Freeform 11">
              <a:extLst>
                <a:ext uri="{FF2B5EF4-FFF2-40B4-BE49-F238E27FC236}">
                  <a16:creationId xmlns:a16="http://schemas.microsoft.com/office/drawing/2014/main" id="{6F4BE891-8F2C-45E1-8A09-14805142F785}"/>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43" name="Freeform 12">
              <a:extLst>
                <a:ext uri="{FF2B5EF4-FFF2-40B4-BE49-F238E27FC236}">
                  <a16:creationId xmlns:a16="http://schemas.microsoft.com/office/drawing/2014/main" id="{090673BC-8979-4D79-A0B9-689F295AC03A}"/>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Tree>
    <p:extLst>
      <p:ext uri="{BB962C8B-B14F-4D97-AF65-F5344CB8AC3E}">
        <p14:creationId xmlns:p14="http://schemas.microsoft.com/office/powerpoint/2010/main" val="27726252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42C96CEE-3584-4608-A976-CE3C0870AE88}"/>
              </a:ext>
            </a:extLst>
          </p:cNvPr>
          <p:cNvGrpSpPr/>
          <p:nvPr/>
        </p:nvGrpSpPr>
        <p:grpSpPr>
          <a:xfrm>
            <a:off x="1731741" y="344990"/>
            <a:ext cx="425713" cy="442041"/>
            <a:chOff x="5823870" y="1767426"/>
            <a:chExt cx="425713" cy="442041"/>
          </a:xfrm>
        </p:grpSpPr>
        <p:grpSp>
          <p:nvGrpSpPr>
            <p:cNvPr id="62" name="Group 10">
              <a:extLst>
                <a:ext uri="{FF2B5EF4-FFF2-40B4-BE49-F238E27FC236}">
                  <a16:creationId xmlns:a16="http://schemas.microsoft.com/office/drawing/2014/main" id="{D98310E3-17BB-4D73-BCEC-625C3D21F266}"/>
                </a:ext>
              </a:extLst>
            </p:cNvPr>
            <p:cNvGrpSpPr>
              <a:grpSpLocks noChangeAspect="1"/>
            </p:cNvGrpSpPr>
            <p:nvPr/>
          </p:nvGrpSpPr>
          <p:grpSpPr bwMode="auto">
            <a:xfrm rot="18923445">
              <a:off x="5963891" y="1767426"/>
              <a:ext cx="285692" cy="285786"/>
              <a:chOff x="14101" y="4437"/>
              <a:chExt cx="3056" cy="3057"/>
            </a:xfrm>
          </p:grpSpPr>
          <p:sp>
            <p:nvSpPr>
              <p:cNvPr id="66" name="Freeform 11">
                <a:extLst>
                  <a:ext uri="{FF2B5EF4-FFF2-40B4-BE49-F238E27FC236}">
                    <a16:creationId xmlns:a16="http://schemas.microsoft.com/office/drawing/2014/main" id="{C81321AB-D81D-467E-9D6F-803BEECDD616}"/>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7" name="Freeform 12">
                <a:extLst>
                  <a:ext uri="{FF2B5EF4-FFF2-40B4-BE49-F238E27FC236}">
                    <a16:creationId xmlns:a16="http://schemas.microsoft.com/office/drawing/2014/main" id="{375F98DA-61A2-4080-887D-931F35A57EC2}"/>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3" name="Group 10">
              <a:extLst>
                <a:ext uri="{FF2B5EF4-FFF2-40B4-BE49-F238E27FC236}">
                  <a16:creationId xmlns:a16="http://schemas.microsoft.com/office/drawing/2014/main" id="{E810992E-1E0F-4FB7-858C-DC1261F88AB7}"/>
                </a:ext>
              </a:extLst>
            </p:cNvPr>
            <p:cNvGrpSpPr>
              <a:grpSpLocks noChangeAspect="1"/>
            </p:cNvGrpSpPr>
            <p:nvPr/>
          </p:nvGrpSpPr>
          <p:grpSpPr bwMode="auto">
            <a:xfrm rot="18923445">
              <a:off x="5823870" y="1809585"/>
              <a:ext cx="399751" cy="399882"/>
              <a:chOff x="14101" y="4437"/>
              <a:chExt cx="3056" cy="3057"/>
            </a:xfrm>
          </p:grpSpPr>
          <p:sp>
            <p:nvSpPr>
              <p:cNvPr id="64" name="Freeform 11">
                <a:extLst>
                  <a:ext uri="{FF2B5EF4-FFF2-40B4-BE49-F238E27FC236}">
                    <a16:creationId xmlns:a16="http://schemas.microsoft.com/office/drawing/2014/main" id="{B8D98CDA-8A91-4323-B5EF-B56A6E9D6F2D}"/>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bg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65" name="Freeform 12">
                <a:extLst>
                  <a:ext uri="{FF2B5EF4-FFF2-40B4-BE49-F238E27FC236}">
                    <a16:creationId xmlns:a16="http://schemas.microsoft.com/office/drawing/2014/main" id="{6B6603DF-4BF0-4BFC-9F99-6AE495D68910}"/>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60" name="文本框 59">
            <a:extLst>
              <a:ext uri="{FF2B5EF4-FFF2-40B4-BE49-F238E27FC236}">
                <a16:creationId xmlns:a16="http://schemas.microsoft.com/office/drawing/2014/main" id="{6A4ACE47-E770-47BD-B31C-FC56151B7EB6}"/>
              </a:ext>
            </a:extLst>
          </p:cNvPr>
          <p:cNvSpPr txBox="1"/>
          <p:nvPr/>
        </p:nvSpPr>
        <p:spPr>
          <a:xfrm>
            <a:off x="612159" y="226070"/>
            <a:ext cx="1545295" cy="461665"/>
          </a:xfrm>
          <a:prstGeom prst="rect">
            <a:avLst/>
          </a:prstGeom>
          <a:noFill/>
        </p:spPr>
        <p:txBody>
          <a:bodyPr wrap="none" lIns="0" tIns="0" rIns="0" bIns="0" rtlCol="0">
            <a:noAutofit/>
          </a:bodyPr>
          <a:lstStyle/>
          <a:p>
            <a:r>
              <a:rPr lang="zh-CN" altLang="en-US" sz="3000" b="1" dirty="0">
                <a:solidFill>
                  <a:schemeClr val="accent1">
                    <a:lumMod val="60000"/>
                    <a:lumOff val="40000"/>
                  </a:schemeClr>
                </a:solidFill>
                <a:latin typeface="+mj-ea"/>
                <a:ea typeface="+mj-ea"/>
              </a:rPr>
              <a:t>总结</a:t>
            </a:r>
          </a:p>
        </p:txBody>
      </p:sp>
      <p:sp>
        <p:nvSpPr>
          <p:cNvPr id="58" name="文本框 57">
            <a:extLst>
              <a:ext uri="{FF2B5EF4-FFF2-40B4-BE49-F238E27FC236}">
                <a16:creationId xmlns:a16="http://schemas.microsoft.com/office/drawing/2014/main" id="{FFCEC7EA-2447-4104-9EAF-FD5DC1CB1DA3}"/>
              </a:ext>
            </a:extLst>
          </p:cNvPr>
          <p:cNvSpPr txBox="1"/>
          <p:nvPr/>
        </p:nvSpPr>
        <p:spPr>
          <a:xfrm>
            <a:off x="2655681" y="3044279"/>
            <a:ext cx="1290418" cy="384721"/>
          </a:xfrm>
          <a:prstGeom prst="rect">
            <a:avLst/>
          </a:prstGeom>
          <a:noFill/>
        </p:spPr>
        <p:txBody>
          <a:bodyPr wrap="none" lIns="0" tIns="0" rIns="0" bIns="0" rtlCol="0">
            <a:noAutofit/>
          </a:bodyPr>
          <a:lstStyle/>
          <a:p>
            <a:pPr algn="ctr"/>
            <a:r>
              <a:rPr lang="zh-CN" altLang="en-US" sz="2500" b="1" dirty="0">
                <a:solidFill>
                  <a:schemeClr val="bg1"/>
                </a:solidFill>
                <a:latin typeface="+mj-ea"/>
                <a:ea typeface="+mj-ea"/>
              </a:rPr>
              <a:t>工具比对</a:t>
            </a:r>
          </a:p>
        </p:txBody>
      </p:sp>
      <p:sp>
        <p:nvSpPr>
          <p:cNvPr id="59" name="文本框 58">
            <a:extLst>
              <a:ext uri="{FF2B5EF4-FFF2-40B4-BE49-F238E27FC236}">
                <a16:creationId xmlns:a16="http://schemas.microsoft.com/office/drawing/2014/main" id="{0580A45B-FD84-4034-9EE7-4C9F891AFD71}"/>
              </a:ext>
            </a:extLst>
          </p:cNvPr>
          <p:cNvSpPr txBox="1"/>
          <p:nvPr/>
        </p:nvSpPr>
        <p:spPr>
          <a:xfrm>
            <a:off x="2655681" y="3548538"/>
            <a:ext cx="2022235" cy="825932"/>
          </a:xfrm>
          <a:prstGeom prst="rect">
            <a:avLst/>
          </a:prstGeom>
          <a:noFill/>
        </p:spPr>
        <p:txBody>
          <a:bodyPr wrap="square" lIns="0" tIns="0" rIns="0" bIns="0" rtlCol="0">
            <a:noAutofit/>
          </a:bodyPr>
          <a:lstStyle/>
          <a:p>
            <a:pPr>
              <a:lnSpc>
                <a:spcPct val="125000"/>
              </a:lnSpc>
            </a:pPr>
            <a:r>
              <a:rPr lang="zh-CN" altLang="en-US" dirty="0">
                <a:solidFill>
                  <a:schemeClr val="bg1"/>
                </a:solidFill>
                <a:latin typeface="+mn-ea"/>
              </a:rPr>
              <a:t>比对</a:t>
            </a:r>
            <a:r>
              <a:rPr lang="en-US" altLang="zh-CN" dirty="0">
                <a:solidFill>
                  <a:schemeClr val="bg1"/>
                </a:solidFill>
                <a:latin typeface="+mn-ea"/>
              </a:rPr>
              <a:t>Deepcell</a:t>
            </a:r>
            <a:r>
              <a:rPr lang="zh-CN" altLang="en-US" dirty="0">
                <a:solidFill>
                  <a:schemeClr val="bg1"/>
                </a:solidFill>
                <a:latin typeface="+mn-ea"/>
              </a:rPr>
              <a:t>、</a:t>
            </a:r>
            <a:r>
              <a:rPr lang="en-US" altLang="zh-CN" dirty="0">
                <a:solidFill>
                  <a:schemeClr val="bg1"/>
                </a:solidFill>
                <a:latin typeface="+mn-ea"/>
              </a:rPr>
              <a:t>Cellpose</a:t>
            </a:r>
            <a:r>
              <a:rPr lang="zh-CN" altLang="en-US" dirty="0">
                <a:solidFill>
                  <a:schemeClr val="bg1"/>
                </a:solidFill>
                <a:latin typeface="+mn-ea"/>
              </a:rPr>
              <a:t>、</a:t>
            </a:r>
            <a:r>
              <a:rPr lang="en-US" altLang="zh-CN" dirty="0">
                <a:solidFill>
                  <a:schemeClr val="bg1"/>
                </a:solidFill>
                <a:latin typeface="+mn-ea"/>
              </a:rPr>
              <a:t>DSB</a:t>
            </a:r>
            <a:r>
              <a:rPr lang="zh-CN" altLang="en-US" dirty="0">
                <a:solidFill>
                  <a:schemeClr val="bg1"/>
                </a:solidFill>
                <a:latin typeface="+mn-ea"/>
              </a:rPr>
              <a:t>三种工具，选择最佳。</a:t>
            </a:r>
          </a:p>
        </p:txBody>
      </p:sp>
      <p:sp>
        <p:nvSpPr>
          <p:cNvPr id="69" name="文本框 68">
            <a:extLst>
              <a:ext uri="{FF2B5EF4-FFF2-40B4-BE49-F238E27FC236}">
                <a16:creationId xmlns:a16="http://schemas.microsoft.com/office/drawing/2014/main" id="{1D83656C-E57B-4477-8BF2-C341BAAA916C}"/>
              </a:ext>
            </a:extLst>
          </p:cNvPr>
          <p:cNvSpPr txBox="1"/>
          <p:nvPr/>
        </p:nvSpPr>
        <p:spPr>
          <a:xfrm>
            <a:off x="4996428" y="3548538"/>
            <a:ext cx="2022235" cy="825932"/>
          </a:xfrm>
          <a:prstGeom prst="rect">
            <a:avLst/>
          </a:prstGeom>
          <a:noFill/>
        </p:spPr>
        <p:txBody>
          <a:bodyPr wrap="square" lIns="0" tIns="0" rIns="0" bIns="0" rtlCol="0">
            <a:noAutofit/>
          </a:bodyPr>
          <a:lstStyle/>
          <a:p>
            <a:pPr>
              <a:lnSpc>
                <a:spcPct val="125000"/>
              </a:lnSpc>
            </a:pPr>
            <a:r>
              <a:rPr lang="zh-CN" altLang="en-US" dirty="0">
                <a:solidFill>
                  <a:schemeClr val="bg1"/>
                </a:solidFill>
                <a:latin typeface="+mn-ea"/>
              </a:rPr>
              <a:t>制作快速运行的</a:t>
            </a:r>
            <a:r>
              <a:rPr lang="en-US" altLang="zh-CN" dirty="0">
                <a:solidFill>
                  <a:schemeClr val="bg1"/>
                </a:solidFill>
                <a:latin typeface="+mn-ea"/>
              </a:rPr>
              <a:t>pipeline</a:t>
            </a:r>
            <a:r>
              <a:rPr lang="zh-CN" altLang="en-US" dirty="0">
                <a:solidFill>
                  <a:schemeClr val="bg1"/>
                </a:solidFill>
                <a:latin typeface="+mn-ea"/>
              </a:rPr>
              <a:t>软件，并与下游分析相关联。</a:t>
            </a:r>
          </a:p>
        </p:txBody>
      </p:sp>
      <p:sp>
        <p:nvSpPr>
          <p:cNvPr id="72" name="文本框 71">
            <a:extLst>
              <a:ext uri="{FF2B5EF4-FFF2-40B4-BE49-F238E27FC236}">
                <a16:creationId xmlns:a16="http://schemas.microsoft.com/office/drawing/2014/main" id="{1448D84E-54DC-4962-9775-FD4F03E3D4BB}"/>
              </a:ext>
            </a:extLst>
          </p:cNvPr>
          <p:cNvSpPr txBox="1"/>
          <p:nvPr/>
        </p:nvSpPr>
        <p:spPr>
          <a:xfrm>
            <a:off x="7337176" y="3548538"/>
            <a:ext cx="2022235" cy="825932"/>
          </a:xfrm>
          <a:prstGeom prst="rect">
            <a:avLst/>
          </a:prstGeom>
          <a:noFill/>
        </p:spPr>
        <p:txBody>
          <a:bodyPr wrap="square" lIns="0" tIns="0" rIns="0" bIns="0" rtlCol="0">
            <a:noAutofit/>
          </a:bodyPr>
          <a:lstStyle/>
          <a:p>
            <a:pPr>
              <a:lnSpc>
                <a:spcPct val="125000"/>
              </a:lnSpc>
            </a:pPr>
            <a:r>
              <a:rPr lang="zh-CN" altLang="en-US" dirty="0">
                <a:solidFill>
                  <a:schemeClr val="bg1"/>
                </a:solidFill>
                <a:latin typeface="+mn-ea"/>
              </a:rPr>
              <a:t>开发追踪算法，将多高度数据综合分析，得到</a:t>
            </a:r>
            <a:r>
              <a:rPr lang="en-US" altLang="zh-CN" dirty="0">
                <a:solidFill>
                  <a:schemeClr val="bg1"/>
                </a:solidFill>
                <a:latin typeface="+mn-ea"/>
              </a:rPr>
              <a:t>3D</a:t>
            </a:r>
            <a:r>
              <a:rPr lang="zh-CN" altLang="en-US" dirty="0">
                <a:solidFill>
                  <a:schemeClr val="bg1"/>
                </a:solidFill>
                <a:latin typeface="+mn-ea"/>
              </a:rPr>
              <a:t>信息。</a:t>
            </a:r>
          </a:p>
        </p:txBody>
      </p:sp>
      <p:sp>
        <p:nvSpPr>
          <p:cNvPr id="2" name="灯片编号占位符 1">
            <a:extLst>
              <a:ext uri="{FF2B5EF4-FFF2-40B4-BE49-F238E27FC236}">
                <a16:creationId xmlns:a16="http://schemas.microsoft.com/office/drawing/2014/main" id="{686DBFB5-3339-E09A-2DA0-D508F52C75E2}"/>
              </a:ext>
            </a:extLst>
          </p:cNvPr>
          <p:cNvSpPr>
            <a:spLocks noGrp="1"/>
          </p:cNvSpPr>
          <p:nvPr>
            <p:ph type="sldNum" sz="quarter" idx="12"/>
          </p:nvPr>
        </p:nvSpPr>
        <p:spPr>
          <a:xfrm>
            <a:off x="6873240" y="5843283"/>
            <a:ext cx="2743200" cy="365125"/>
          </a:xfrm>
        </p:spPr>
        <p:txBody>
          <a:bodyPr/>
          <a:lstStyle/>
          <a:p>
            <a:fld id="{E4F05AE2-E521-4071-B027-062C254CFD7B}" type="slidenum">
              <a:rPr lang="zh-CN" altLang="en-US" smtClean="0"/>
              <a:t>26</a:t>
            </a:fld>
            <a:endParaRPr lang="zh-CN" altLang="en-US"/>
          </a:p>
        </p:txBody>
      </p:sp>
      <p:pic>
        <p:nvPicPr>
          <p:cNvPr id="21" name="图片 11">
            <a:extLst>
              <a:ext uri="{FF2B5EF4-FFF2-40B4-BE49-F238E27FC236}">
                <a16:creationId xmlns:a16="http://schemas.microsoft.com/office/drawing/2014/main" id="{AE0A8E8E-C042-6ECA-1FB8-D2B6BD7E9068}"/>
              </a:ext>
            </a:extLst>
          </p:cNvPr>
          <p:cNvPicPr>
            <a:picLocks noChangeAspect="1"/>
          </p:cNvPicPr>
          <p:nvPr/>
        </p:nvPicPr>
        <p:blipFill rotWithShape="1">
          <a:blip r:embed="rId3">
            <a:extLst>
              <a:ext uri="{28A0092B-C50C-407E-A947-70E740481C1C}">
                <a14:useLocalDpi xmlns:a14="http://schemas.microsoft.com/office/drawing/2010/main" val="0"/>
              </a:ext>
            </a:extLst>
          </a:blip>
          <a:srcRect l="10016" t="7115"/>
          <a:stretch/>
        </p:blipFill>
        <p:spPr>
          <a:xfrm>
            <a:off x="9245738" y="1371974"/>
            <a:ext cx="1483658" cy="1442158"/>
          </a:xfrm>
          <a:prstGeom prst="rect">
            <a:avLst/>
          </a:prstGeom>
        </p:spPr>
      </p:pic>
      <p:pic>
        <p:nvPicPr>
          <p:cNvPr id="22" name="Picture 21">
            <a:extLst>
              <a:ext uri="{FF2B5EF4-FFF2-40B4-BE49-F238E27FC236}">
                <a16:creationId xmlns:a16="http://schemas.microsoft.com/office/drawing/2014/main" id="{C6DAC383-5623-F055-DD05-578455217FA1}"/>
              </a:ext>
            </a:extLst>
          </p:cNvPr>
          <p:cNvPicPr>
            <a:picLocks noChangeAspect="1"/>
          </p:cNvPicPr>
          <p:nvPr/>
        </p:nvPicPr>
        <p:blipFill rotWithShape="1">
          <a:blip r:embed="rId4"/>
          <a:srcRect l="54231" t="3873" r="3473" b="3453"/>
          <a:stretch/>
        </p:blipFill>
        <p:spPr>
          <a:xfrm>
            <a:off x="4330832" y="1371860"/>
            <a:ext cx="1417315" cy="1483195"/>
          </a:xfrm>
          <a:prstGeom prst="rect">
            <a:avLst/>
          </a:prstGeom>
        </p:spPr>
      </p:pic>
      <p:sp>
        <p:nvSpPr>
          <p:cNvPr id="23" name="Left Brace 22">
            <a:extLst>
              <a:ext uri="{FF2B5EF4-FFF2-40B4-BE49-F238E27FC236}">
                <a16:creationId xmlns:a16="http://schemas.microsoft.com/office/drawing/2014/main" id="{7F16F20D-E432-F57F-D285-4AD9AADF5B98}"/>
              </a:ext>
            </a:extLst>
          </p:cNvPr>
          <p:cNvSpPr/>
          <p:nvPr/>
        </p:nvSpPr>
        <p:spPr>
          <a:xfrm>
            <a:off x="462943" y="1820339"/>
            <a:ext cx="482582" cy="2728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TextBox 23">
            <a:extLst>
              <a:ext uri="{FF2B5EF4-FFF2-40B4-BE49-F238E27FC236}">
                <a16:creationId xmlns:a16="http://schemas.microsoft.com/office/drawing/2014/main" id="{ECB8F2CF-1280-781A-B907-8380611867D9}"/>
              </a:ext>
            </a:extLst>
          </p:cNvPr>
          <p:cNvSpPr txBox="1"/>
          <p:nvPr/>
        </p:nvSpPr>
        <p:spPr>
          <a:xfrm>
            <a:off x="1105797" y="1635673"/>
            <a:ext cx="3321675" cy="369332"/>
          </a:xfrm>
          <a:prstGeom prst="rect">
            <a:avLst/>
          </a:prstGeom>
          <a:noFill/>
        </p:spPr>
        <p:txBody>
          <a:bodyPr wrap="square" rtlCol="0">
            <a:spAutoFit/>
          </a:bodyPr>
          <a:lstStyle/>
          <a:p>
            <a:r>
              <a:rPr lang="zh-CN" altLang="en-US" dirty="0"/>
              <a:t>准确的划分荧光信号到细胞</a:t>
            </a:r>
          </a:p>
        </p:txBody>
      </p:sp>
      <p:sp>
        <p:nvSpPr>
          <p:cNvPr id="25" name="TextBox 24">
            <a:extLst>
              <a:ext uri="{FF2B5EF4-FFF2-40B4-BE49-F238E27FC236}">
                <a16:creationId xmlns:a16="http://schemas.microsoft.com/office/drawing/2014/main" id="{5D4E947E-8656-7B52-DCA5-F28E960956B6}"/>
              </a:ext>
            </a:extLst>
          </p:cNvPr>
          <p:cNvSpPr txBox="1"/>
          <p:nvPr/>
        </p:nvSpPr>
        <p:spPr>
          <a:xfrm>
            <a:off x="1038420" y="4371939"/>
            <a:ext cx="3886357" cy="369332"/>
          </a:xfrm>
          <a:prstGeom prst="rect">
            <a:avLst/>
          </a:prstGeom>
          <a:noFill/>
        </p:spPr>
        <p:txBody>
          <a:bodyPr wrap="square" rtlCol="0">
            <a:spAutoFit/>
          </a:bodyPr>
          <a:lstStyle/>
          <a:p>
            <a:r>
              <a:rPr lang="zh-CN" altLang="en-US" dirty="0"/>
              <a:t>同张切片，不同焦平面的联合分析</a:t>
            </a:r>
          </a:p>
        </p:txBody>
      </p:sp>
      <p:cxnSp>
        <p:nvCxnSpPr>
          <p:cNvPr id="26" name="Straight Arrow Connector 25">
            <a:extLst>
              <a:ext uri="{FF2B5EF4-FFF2-40B4-BE49-F238E27FC236}">
                <a16:creationId xmlns:a16="http://schemas.microsoft.com/office/drawing/2014/main" id="{2E8CF9F8-5E73-B1BB-8EBC-67647B8030AD}"/>
              </a:ext>
            </a:extLst>
          </p:cNvPr>
          <p:cNvCxnSpPr>
            <a:cxnSpLocks/>
          </p:cNvCxnSpPr>
          <p:nvPr/>
        </p:nvCxnSpPr>
        <p:spPr>
          <a:xfrm flipV="1">
            <a:off x="6347873" y="2113667"/>
            <a:ext cx="2645148" cy="20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319BD9D-C2C6-E492-7398-CB756D2C1000}"/>
              </a:ext>
            </a:extLst>
          </p:cNvPr>
          <p:cNvPicPr>
            <a:picLocks noChangeAspect="1"/>
          </p:cNvPicPr>
          <p:nvPr/>
        </p:nvPicPr>
        <p:blipFill>
          <a:blip r:embed="rId5"/>
          <a:stretch>
            <a:fillRect/>
          </a:stretch>
        </p:blipFill>
        <p:spPr>
          <a:xfrm>
            <a:off x="4552756" y="3650648"/>
            <a:ext cx="1767900" cy="1988199"/>
          </a:xfrm>
          <a:prstGeom prst="rect">
            <a:avLst/>
          </a:prstGeom>
        </p:spPr>
      </p:pic>
      <p:pic>
        <p:nvPicPr>
          <p:cNvPr id="28" name="图片 1" descr="3D">
            <a:extLst>
              <a:ext uri="{FF2B5EF4-FFF2-40B4-BE49-F238E27FC236}">
                <a16:creationId xmlns:a16="http://schemas.microsoft.com/office/drawing/2014/main" id="{EAB965B8-84F2-9ECA-DC77-7C0A897E0CA3}"/>
              </a:ext>
            </a:extLst>
          </p:cNvPr>
          <p:cNvPicPr>
            <a:picLocks noChangeAspect="1"/>
          </p:cNvPicPr>
          <p:nvPr/>
        </p:nvPicPr>
        <p:blipFill rotWithShape="1">
          <a:blip r:embed="rId6"/>
          <a:srcRect l="23993" t="13265" r="14756" b="8352"/>
          <a:stretch/>
        </p:blipFill>
        <p:spPr>
          <a:xfrm>
            <a:off x="7548777" y="3629564"/>
            <a:ext cx="2307329" cy="2030369"/>
          </a:xfrm>
          <a:prstGeom prst="rect">
            <a:avLst/>
          </a:prstGeom>
        </p:spPr>
      </p:pic>
      <p:cxnSp>
        <p:nvCxnSpPr>
          <p:cNvPr id="29" name="Straight Arrow Connector 28">
            <a:extLst>
              <a:ext uri="{FF2B5EF4-FFF2-40B4-BE49-F238E27FC236}">
                <a16:creationId xmlns:a16="http://schemas.microsoft.com/office/drawing/2014/main" id="{76D98BF0-79EA-03D5-FA21-8CBCF48328E4}"/>
              </a:ext>
            </a:extLst>
          </p:cNvPr>
          <p:cNvCxnSpPr>
            <a:stCxn id="27" idx="3"/>
            <a:endCxn id="28" idx="1"/>
          </p:cNvCxnSpPr>
          <p:nvPr/>
        </p:nvCxnSpPr>
        <p:spPr>
          <a:xfrm>
            <a:off x="6320656" y="4644748"/>
            <a:ext cx="122812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6E1E82F-86EC-F7C3-BA79-96C49C42437F}"/>
              </a:ext>
            </a:extLst>
          </p:cNvPr>
          <p:cNvPicPr>
            <a:picLocks noChangeAspect="1"/>
          </p:cNvPicPr>
          <p:nvPr/>
        </p:nvPicPr>
        <p:blipFill rotWithShape="1">
          <a:blip r:embed="rId7">
            <a:clrChange>
              <a:clrFrom>
                <a:srgbClr val="1F252F"/>
              </a:clrFrom>
              <a:clrTo>
                <a:srgbClr val="1F252F">
                  <a:alpha val="0"/>
                </a:srgbClr>
              </a:clrTo>
            </a:clrChange>
          </a:blip>
          <a:srcRect l="7333" t="4889" r="19316" b="4595"/>
          <a:stretch/>
        </p:blipFill>
        <p:spPr>
          <a:xfrm>
            <a:off x="6061439" y="1310206"/>
            <a:ext cx="565414" cy="574714"/>
          </a:xfrm>
          <a:prstGeom prst="ellipse">
            <a:avLst/>
          </a:prstGeom>
        </p:spPr>
      </p:pic>
      <p:sp>
        <p:nvSpPr>
          <p:cNvPr id="4" name="TextBox 3">
            <a:extLst>
              <a:ext uri="{FF2B5EF4-FFF2-40B4-BE49-F238E27FC236}">
                <a16:creationId xmlns:a16="http://schemas.microsoft.com/office/drawing/2014/main" id="{CF0BAB61-8111-396B-AA88-42F0BE0C0A5C}"/>
              </a:ext>
            </a:extLst>
          </p:cNvPr>
          <p:cNvSpPr txBox="1"/>
          <p:nvPr/>
        </p:nvSpPr>
        <p:spPr>
          <a:xfrm>
            <a:off x="6781800" y="1412897"/>
            <a:ext cx="4048635" cy="369332"/>
          </a:xfrm>
          <a:prstGeom prst="rect">
            <a:avLst/>
          </a:prstGeom>
          <a:noFill/>
        </p:spPr>
        <p:txBody>
          <a:bodyPr wrap="square" rtlCol="0">
            <a:spAutoFit/>
          </a:bodyPr>
          <a:lstStyle/>
          <a:p>
            <a:r>
              <a:rPr lang="en-US" altLang="zh-CN" dirty="0" err="1"/>
              <a:t>DeepCell+EasyRun</a:t>
            </a:r>
            <a:endParaRPr lang="zh-CN" altLang="en-US" dirty="0"/>
          </a:p>
        </p:txBody>
      </p:sp>
      <p:sp>
        <p:nvSpPr>
          <p:cNvPr id="6" name="TextBox 5">
            <a:extLst>
              <a:ext uri="{FF2B5EF4-FFF2-40B4-BE49-F238E27FC236}">
                <a16:creationId xmlns:a16="http://schemas.microsoft.com/office/drawing/2014/main" id="{EA9503EA-202E-149A-3026-7CC8E9977997}"/>
              </a:ext>
            </a:extLst>
          </p:cNvPr>
          <p:cNvSpPr txBox="1"/>
          <p:nvPr/>
        </p:nvSpPr>
        <p:spPr>
          <a:xfrm>
            <a:off x="10794981" y="1543797"/>
            <a:ext cx="998705" cy="954107"/>
          </a:xfrm>
          <a:prstGeom prst="rect">
            <a:avLst/>
          </a:prstGeom>
          <a:noFill/>
        </p:spPr>
        <p:txBody>
          <a:bodyPr wrap="square" rtlCol="0">
            <a:spAutoFit/>
          </a:bodyPr>
          <a:lstStyle/>
          <a:p>
            <a:r>
              <a:rPr lang="zh-CN" altLang="en-US" sz="2800" dirty="0">
                <a:latin typeface="楷体" panose="02010609060101010101" pitchFamily="49" charset="-122"/>
                <a:ea typeface="楷体" panose="02010609060101010101" pitchFamily="49" charset="-122"/>
              </a:rPr>
              <a:t>简单</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准确</a:t>
            </a:r>
          </a:p>
        </p:txBody>
      </p:sp>
      <p:sp>
        <p:nvSpPr>
          <p:cNvPr id="8" name="TextBox 7">
            <a:extLst>
              <a:ext uri="{FF2B5EF4-FFF2-40B4-BE49-F238E27FC236}">
                <a16:creationId xmlns:a16="http://schemas.microsoft.com/office/drawing/2014/main" id="{CA43F770-C2FF-9590-4DA7-CE488F3FB028}"/>
              </a:ext>
            </a:extLst>
          </p:cNvPr>
          <p:cNvSpPr txBox="1"/>
          <p:nvPr/>
        </p:nvSpPr>
        <p:spPr>
          <a:xfrm>
            <a:off x="9644505" y="4072048"/>
            <a:ext cx="2633764" cy="954107"/>
          </a:xfrm>
          <a:prstGeom prst="rect">
            <a:avLst/>
          </a:prstGeom>
          <a:noFill/>
        </p:spPr>
        <p:txBody>
          <a:bodyPr wrap="square" rtlCol="0">
            <a:spAutoFit/>
          </a:bodyPr>
          <a:lstStyle/>
          <a:p>
            <a:r>
              <a:rPr lang="zh-CN" altLang="en-US" sz="2800" dirty="0">
                <a:latin typeface="楷体" panose="02010609060101010101" pitchFamily="49" charset="-122"/>
                <a:ea typeface="楷体" panose="02010609060101010101" pitchFamily="49" charset="-122"/>
              </a:rPr>
              <a:t>更多的信息</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真正的“空间”</a:t>
            </a:r>
          </a:p>
        </p:txBody>
      </p:sp>
      <p:sp>
        <p:nvSpPr>
          <p:cNvPr id="9" name="TextBox 8">
            <a:extLst>
              <a:ext uri="{FF2B5EF4-FFF2-40B4-BE49-F238E27FC236}">
                <a16:creationId xmlns:a16="http://schemas.microsoft.com/office/drawing/2014/main" id="{3C5AB6FC-1453-EF91-3AB6-467E3C849346}"/>
              </a:ext>
            </a:extLst>
          </p:cNvPr>
          <p:cNvSpPr txBox="1"/>
          <p:nvPr/>
        </p:nvSpPr>
        <p:spPr>
          <a:xfrm>
            <a:off x="-22971" y="2093053"/>
            <a:ext cx="461665" cy="4245720"/>
          </a:xfrm>
          <a:prstGeom prst="rect">
            <a:avLst/>
          </a:prstGeom>
          <a:noFill/>
        </p:spPr>
        <p:txBody>
          <a:bodyPr vert="eaVert" wrap="square" rtlCol="0">
            <a:spAutoFit/>
          </a:bodyPr>
          <a:lstStyle/>
          <a:p>
            <a:r>
              <a:rPr lang="zh-CN" altLang="en-US" dirty="0"/>
              <a:t>基于成像的空间转录组</a:t>
            </a:r>
          </a:p>
        </p:txBody>
      </p:sp>
      <p:sp>
        <p:nvSpPr>
          <p:cNvPr id="14" name="TextBox 13">
            <a:extLst>
              <a:ext uri="{FF2B5EF4-FFF2-40B4-BE49-F238E27FC236}">
                <a16:creationId xmlns:a16="http://schemas.microsoft.com/office/drawing/2014/main" id="{7B439FD3-2517-ADA5-C5A1-E43461D45C42}"/>
              </a:ext>
            </a:extLst>
          </p:cNvPr>
          <p:cNvSpPr txBox="1"/>
          <p:nvPr/>
        </p:nvSpPr>
        <p:spPr>
          <a:xfrm flipH="1">
            <a:off x="6382018" y="4115092"/>
            <a:ext cx="1378360" cy="369332"/>
          </a:xfrm>
          <a:prstGeom prst="rect">
            <a:avLst/>
          </a:prstGeom>
          <a:noFill/>
        </p:spPr>
        <p:txBody>
          <a:bodyPr wrap="square" rtlCol="0">
            <a:spAutoFit/>
          </a:bodyPr>
          <a:lstStyle/>
          <a:p>
            <a:r>
              <a:rPr lang="en-US" altLang="zh-CN" dirty="0" err="1"/>
              <a:t>CellTrack</a:t>
            </a:r>
            <a:endParaRPr lang="zh-CN" altLang="en-US" dirty="0"/>
          </a:p>
        </p:txBody>
      </p:sp>
      <p:sp>
        <p:nvSpPr>
          <p:cNvPr id="19" name="Rectangle 18">
            <a:extLst>
              <a:ext uri="{FF2B5EF4-FFF2-40B4-BE49-F238E27FC236}">
                <a16:creationId xmlns:a16="http://schemas.microsoft.com/office/drawing/2014/main" id="{3767F8CE-B57B-5D32-5ACC-F9E8CB59CAC1}"/>
              </a:ext>
            </a:extLst>
          </p:cNvPr>
          <p:cNvSpPr/>
          <p:nvPr/>
        </p:nvSpPr>
        <p:spPr>
          <a:xfrm>
            <a:off x="4110134" y="854916"/>
            <a:ext cx="7883041" cy="231848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8" name="Rectangle 47">
            <a:extLst>
              <a:ext uri="{FF2B5EF4-FFF2-40B4-BE49-F238E27FC236}">
                <a16:creationId xmlns:a16="http://schemas.microsoft.com/office/drawing/2014/main" id="{DD106974-B424-C1D1-ECDB-46ADF941830B}"/>
              </a:ext>
            </a:extLst>
          </p:cNvPr>
          <p:cNvSpPr/>
          <p:nvPr/>
        </p:nvSpPr>
        <p:spPr>
          <a:xfrm>
            <a:off x="4582775" y="3650648"/>
            <a:ext cx="7531036" cy="231848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2290629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42C96CEE-3584-4608-A976-CE3C0870AE88}"/>
              </a:ext>
            </a:extLst>
          </p:cNvPr>
          <p:cNvGrpSpPr/>
          <p:nvPr/>
        </p:nvGrpSpPr>
        <p:grpSpPr>
          <a:xfrm>
            <a:off x="1731741" y="344990"/>
            <a:ext cx="425713" cy="442041"/>
            <a:chOff x="5823870" y="1767426"/>
            <a:chExt cx="425713" cy="442041"/>
          </a:xfrm>
        </p:grpSpPr>
        <p:grpSp>
          <p:nvGrpSpPr>
            <p:cNvPr id="62" name="Group 10">
              <a:extLst>
                <a:ext uri="{FF2B5EF4-FFF2-40B4-BE49-F238E27FC236}">
                  <a16:creationId xmlns:a16="http://schemas.microsoft.com/office/drawing/2014/main" id="{D98310E3-17BB-4D73-BCEC-625C3D21F266}"/>
                </a:ext>
              </a:extLst>
            </p:cNvPr>
            <p:cNvGrpSpPr>
              <a:grpSpLocks noChangeAspect="1"/>
            </p:cNvGrpSpPr>
            <p:nvPr/>
          </p:nvGrpSpPr>
          <p:grpSpPr bwMode="auto">
            <a:xfrm rot="18923445">
              <a:off x="5963891" y="1767426"/>
              <a:ext cx="285692" cy="285786"/>
              <a:chOff x="14101" y="4437"/>
              <a:chExt cx="3056" cy="3057"/>
            </a:xfrm>
          </p:grpSpPr>
          <p:sp>
            <p:nvSpPr>
              <p:cNvPr id="66" name="Freeform 11">
                <a:extLst>
                  <a:ext uri="{FF2B5EF4-FFF2-40B4-BE49-F238E27FC236}">
                    <a16:creationId xmlns:a16="http://schemas.microsoft.com/office/drawing/2014/main" id="{C81321AB-D81D-467E-9D6F-803BEECDD616}"/>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67" name="Freeform 12">
                <a:extLst>
                  <a:ext uri="{FF2B5EF4-FFF2-40B4-BE49-F238E27FC236}">
                    <a16:creationId xmlns:a16="http://schemas.microsoft.com/office/drawing/2014/main" id="{375F98DA-61A2-4080-887D-931F35A57EC2}"/>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3" name="Group 10">
              <a:extLst>
                <a:ext uri="{FF2B5EF4-FFF2-40B4-BE49-F238E27FC236}">
                  <a16:creationId xmlns:a16="http://schemas.microsoft.com/office/drawing/2014/main" id="{E810992E-1E0F-4FB7-858C-DC1261F88AB7}"/>
                </a:ext>
              </a:extLst>
            </p:cNvPr>
            <p:cNvGrpSpPr>
              <a:grpSpLocks noChangeAspect="1"/>
            </p:cNvGrpSpPr>
            <p:nvPr/>
          </p:nvGrpSpPr>
          <p:grpSpPr bwMode="auto">
            <a:xfrm rot="18923445">
              <a:off x="5823870" y="1809585"/>
              <a:ext cx="399751" cy="399882"/>
              <a:chOff x="14101" y="4437"/>
              <a:chExt cx="3056" cy="3057"/>
            </a:xfrm>
          </p:grpSpPr>
          <p:sp>
            <p:nvSpPr>
              <p:cNvPr id="64" name="Freeform 11">
                <a:extLst>
                  <a:ext uri="{FF2B5EF4-FFF2-40B4-BE49-F238E27FC236}">
                    <a16:creationId xmlns:a16="http://schemas.microsoft.com/office/drawing/2014/main" id="{B8D98CDA-8A91-4323-B5EF-B56A6E9D6F2D}"/>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bg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65" name="Freeform 12">
                <a:extLst>
                  <a:ext uri="{FF2B5EF4-FFF2-40B4-BE49-F238E27FC236}">
                    <a16:creationId xmlns:a16="http://schemas.microsoft.com/office/drawing/2014/main" id="{6B6603DF-4BF0-4BFC-9F99-6AE495D68910}"/>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60" name="文本框 59">
            <a:extLst>
              <a:ext uri="{FF2B5EF4-FFF2-40B4-BE49-F238E27FC236}">
                <a16:creationId xmlns:a16="http://schemas.microsoft.com/office/drawing/2014/main" id="{6A4ACE47-E770-47BD-B31C-FC56151B7EB6}"/>
              </a:ext>
            </a:extLst>
          </p:cNvPr>
          <p:cNvSpPr txBox="1"/>
          <p:nvPr/>
        </p:nvSpPr>
        <p:spPr>
          <a:xfrm>
            <a:off x="607096" y="285839"/>
            <a:ext cx="1545295" cy="461665"/>
          </a:xfrm>
          <a:prstGeom prst="rect">
            <a:avLst/>
          </a:prstGeom>
          <a:noFill/>
        </p:spPr>
        <p:txBody>
          <a:bodyPr wrap="none" lIns="0" tIns="0" rIns="0" bIns="0" rtlCol="0">
            <a:noAutofit/>
          </a:bodyPr>
          <a:lstStyle/>
          <a:p>
            <a:r>
              <a:rPr lang="zh-CN" altLang="en-US" sz="3000" b="1" dirty="0">
                <a:solidFill>
                  <a:schemeClr val="accent1">
                    <a:lumMod val="60000"/>
                    <a:lumOff val="40000"/>
                  </a:schemeClr>
                </a:solidFill>
                <a:latin typeface="+mj-ea"/>
                <a:ea typeface="+mj-ea"/>
              </a:rPr>
              <a:t>展望</a:t>
            </a:r>
          </a:p>
        </p:txBody>
      </p:sp>
      <p:sp>
        <p:nvSpPr>
          <p:cNvPr id="58" name="文本框 57">
            <a:extLst>
              <a:ext uri="{FF2B5EF4-FFF2-40B4-BE49-F238E27FC236}">
                <a16:creationId xmlns:a16="http://schemas.microsoft.com/office/drawing/2014/main" id="{FFCEC7EA-2447-4104-9EAF-FD5DC1CB1DA3}"/>
              </a:ext>
            </a:extLst>
          </p:cNvPr>
          <p:cNvSpPr txBox="1"/>
          <p:nvPr/>
        </p:nvSpPr>
        <p:spPr>
          <a:xfrm>
            <a:off x="2655681" y="3044279"/>
            <a:ext cx="1290418" cy="384721"/>
          </a:xfrm>
          <a:prstGeom prst="rect">
            <a:avLst/>
          </a:prstGeom>
          <a:noFill/>
        </p:spPr>
        <p:txBody>
          <a:bodyPr wrap="none" lIns="0" tIns="0" rIns="0" bIns="0" rtlCol="0">
            <a:noAutofit/>
          </a:bodyPr>
          <a:lstStyle/>
          <a:p>
            <a:pPr algn="ctr"/>
            <a:r>
              <a:rPr lang="zh-CN" altLang="en-US" sz="2500" b="1" dirty="0">
                <a:solidFill>
                  <a:schemeClr val="bg1"/>
                </a:solidFill>
                <a:latin typeface="+mj-ea"/>
                <a:ea typeface="+mj-ea"/>
              </a:rPr>
              <a:t>工具比对</a:t>
            </a:r>
          </a:p>
        </p:txBody>
      </p:sp>
      <p:sp>
        <p:nvSpPr>
          <p:cNvPr id="69" name="文本框 68">
            <a:extLst>
              <a:ext uri="{FF2B5EF4-FFF2-40B4-BE49-F238E27FC236}">
                <a16:creationId xmlns:a16="http://schemas.microsoft.com/office/drawing/2014/main" id="{1D83656C-E57B-4477-8BF2-C341BAAA916C}"/>
              </a:ext>
            </a:extLst>
          </p:cNvPr>
          <p:cNvSpPr txBox="1"/>
          <p:nvPr/>
        </p:nvSpPr>
        <p:spPr>
          <a:xfrm>
            <a:off x="3946104" y="3530351"/>
            <a:ext cx="2022235" cy="825932"/>
          </a:xfrm>
          <a:prstGeom prst="rect">
            <a:avLst/>
          </a:prstGeom>
          <a:noFill/>
        </p:spPr>
        <p:txBody>
          <a:bodyPr wrap="square" lIns="0" tIns="0" rIns="0" bIns="0" rtlCol="0">
            <a:noAutofit/>
          </a:bodyPr>
          <a:lstStyle/>
          <a:p>
            <a:pPr>
              <a:lnSpc>
                <a:spcPct val="125000"/>
              </a:lnSpc>
            </a:pPr>
            <a:r>
              <a:rPr lang="zh-CN" altLang="en-US" dirty="0">
                <a:solidFill>
                  <a:schemeClr val="bg1"/>
                </a:solidFill>
                <a:latin typeface="+mn-ea"/>
              </a:rPr>
              <a:t>制作快速运行的</a:t>
            </a:r>
            <a:r>
              <a:rPr lang="en-US" altLang="zh-CN" dirty="0">
                <a:solidFill>
                  <a:schemeClr val="bg1"/>
                </a:solidFill>
                <a:latin typeface="+mn-ea"/>
              </a:rPr>
              <a:t>pipeline</a:t>
            </a:r>
            <a:r>
              <a:rPr lang="zh-CN" altLang="en-US" dirty="0">
                <a:solidFill>
                  <a:schemeClr val="bg1"/>
                </a:solidFill>
                <a:latin typeface="+mn-ea"/>
              </a:rPr>
              <a:t>软件，并与下游分析相关联。</a:t>
            </a:r>
          </a:p>
        </p:txBody>
      </p:sp>
      <p:sp>
        <p:nvSpPr>
          <p:cNvPr id="2" name="灯片编号占位符 1">
            <a:extLst>
              <a:ext uri="{FF2B5EF4-FFF2-40B4-BE49-F238E27FC236}">
                <a16:creationId xmlns:a16="http://schemas.microsoft.com/office/drawing/2014/main" id="{686DBFB5-3339-E09A-2DA0-D508F52C75E2}"/>
              </a:ext>
            </a:extLst>
          </p:cNvPr>
          <p:cNvSpPr>
            <a:spLocks noGrp="1"/>
          </p:cNvSpPr>
          <p:nvPr>
            <p:ph type="sldNum" sz="quarter" idx="12"/>
          </p:nvPr>
        </p:nvSpPr>
        <p:spPr>
          <a:xfrm>
            <a:off x="9156891" y="6338773"/>
            <a:ext cx="2743200" cy="365125"/>
          </a:xfrm>
        </p:spPr>
        <p:txBody>
          <a:bodyPr/>
          <a:lstStyle/>
          <a:p>
            <a:fld id="{E4F05AE2-E521-4071-B027-062C254CFD7B}" type="slidenum">
              <a:rPr lang="zh-CN" altLang="en-US" smtClean="0"/>
              <a:t>27</a:t>
            </a:fld>
            <a:endParaRPr lang="zh-CN" altLang="en-US"/>
          </a:p>
        </p:txBody>
      </p:sp>
      <p:pic>
        <p:nvPicPr>
          <p:cNvPr id="21" name="图片 11">
            <a:extLst>
              <a:ext uri="{FF2B5EF4-FFF2-40B4-BE49-F238E27FC236}">
                <a16:creationId xmlns:a16="http://schemas.microsoft.com/office/drawing/2014/main" id="{AE0A8E8E-C042-6ECA-1FB8-D2B6BD7E9068}"/>
              </a:ext>
            </a:extLst>
          </p:cNvPr>
          <p:cNvPicPr>
            <a:picLocks noChangeAspect="1"/>
          </p:cNvPicPr>
          <p:nvPr/>
        </p:nvPicPr>
        <p:blipFill rotWithShape="1">
          <a:blip r:embed="rId3">
            <a:extLst>
              <a:ext uri="{28A0092B-C50C-407E-A947-70E740481C1C}">
                <a14:useLocalDpi xmlns:a14="http://schemas.microsoft.com/office/drawing/2010/main" val="0"/>
              </a:ext>
            </a:extLst>
          </a:blip>
          <a:srcRect l="10016" t="7115"/>
          <a:stretch/>
        </p:blipFill>
        <p:spPr>
          <a:xfrm>
            <a:off x="4296038" y="1365147"/>
            <a:ext cx="1483658" cy="1442158"/>
          </a:xfrm>
          <a:prstGeom prst="rect">
            <a:avLst/>
          </a:prstGeom>
        </p:spPr>
      </p:pic>
      <p:sp>
        <p:nvSpPr>
          <p:cNvPr id="23" name="Left Brace 22">
            <a:extLst>
              <a:ext uri="{FF2B5EF4-FFF2-40B4-BE49-F238E27FC236}">
                <a16:creationId xmlns:a16="http://schemas.microsoft.com/office/drawing/2014/main" id="{7F16F20D-E432-F57F-D285-4AD9AADF5B98}"/>
              </a:ext>
            </a:extLst>
          </p:cNvPr>
          <p:cNvSpPr/>
          <p:nvPr/>
        </p:nvSpPr>
        <p:spPr>
          <a:xfrm>
            <a:off x="462943" y="1820339"/>
            <a:ext cx="482582" cy="2728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TextBox 23">
            <a:extLst>
              <a:ext uri="{FF2B5EF4-FFF2-40B4-BE49-F238E27FC236}">
                <a16:creationId xmlns:a16="http://schemas.microsoft.com/office/drawing/2014/main" id="{ECB8F2CF-1280-781A-B907-8380611867D9}"/>
              </a:ext>
            </a:extLst>
          </p:cNvPr>
          <p:cNvSpPr txBox="1"/>
          <p:nvPr/>
        </p:nvSpPr>
        <p:spPr>
          <a:xfrm>
            <a:off x="1105797" y="1635673"/>
            <a:ext cx="3321675" cy="369332"/>
          </a:xfrm>
          <a:prstGeom prst="rect">
            <a:avLst/>
          </a:prstGeom>
          <a:noFill/>
        </p:spPr>
        <p:txBody>
          <a:bodyPr wrap="square" rtlCol="0">
            <a:spAutoFit/>
          </a:bodyPr>
          <a:lstStyle/>
          <a:p>
            <a:r>
              <a:rPr lang="zh-CN" altLang="en-US" dirty="0"/>
              <a:t>准确的划分荧光信号到细胞</a:t>
            </a:r>
          </a:p>
        </p:txBody>
      </p:sp>
      <p:sp>
        <p:nvSpPr>
          <p:cNvPr id="25" name="TextBox 24">
            <a:extLst>
              <a:ext uri="{FF2B5EF4-FFF2-40B4-BE49-F238E27FC236}">
                <a16:creationId xmlns:a16="http://schemas.microsoft.com/office/drawing/2014/main" id="{5D4E947E-8656-7B52-DCA5-F28E960956B6}"/>
              </a:ext>
            </a:extLst>
          </p:cNvPr>
          <p:cNvSpPr txBox="1"/>
          <p:nvPr/>
        </p:nvSpPr>
        <p:spPr>
          <a:xfrm>
            <a:off x="1038420" y="4371939"/>
            <a:ext cx="3886357" cy="369332"/>
          </a:xfrm>
          <a:prstGeom prst="rect">
            <a:avLst/>
          </a:prstGeom>
          <a:noFill/>
        </p:spPr>
        <p:txBody>
          <a:bodyPr wrap="square" rtlCol="0">
            <a:spAutoFit/>
          </a:bodyPr>
          <a:lstStyle/>
          <a:p>
            <a:r>
              <a:rPr lang="zh-CN" altLang="en-US" dirty="0"/>
              <a:t>不同焦平面的联合分析</a:t>
            </a:r>
          </a:p>
        </p:txBody>
      </p:sp>
      <p:pic>
        <p:nvPicPr>
          <p:cNvPr id="28" name="图片 1" descr="3D">
            <a:extLst>
              <a:ext uri="{FF2B5EF4-FFF2-40B4-BE49-F238E27FC236}">
                <a16:creationId xmlns:a16="http://schemas.microsoft.com/office/drawing/2014/main" id="{EAB965B8-84F2-9ECA-DC77-7C0A897E0CA3}"/>
              </a:ext>
            </a:extLst>
          </p:cNvPr>
          <p:cNvPicPr>
            <a:picLocks noChangeAspect="1"/>
          </p:cNvPicPr>
          <p:nvPr/>
        </p:nvPicPr>
        <p:blipFill rotWithShape="1">
          <a:blip r:embed="rId4"/>
          <a:srcRect l="23993" t="13265" r="14756" b="8352"/>
          <a:stretch/>
        </p:blipFill>
        <p:spPr>
          <a:xfrm>
            <a:off x="3648604" y="3671494"/>
            <a:ext cx="2307329" cy="2030369"/>
          </a:xfrm>
          <a:prstGeom prst="rect">
            <a:avLst/>
          </a:prstGeom>
        </p:spPr>
      </p:pic>
      <p:sp>
        <p:nvSpPr>
          <p:cNvPr id="6" name="TextBox 5">
            <a:extLst>
              <a:ext uri="{FF2B5EF4-FFF2-40B4-BE49-F238E27FC236}">
                <a16:creationId xmlns:a16="http://schemas.microsoft.com/office/drawing/2014/main" id="{EA9503EA-202E-149A-3026-7CC8E9977997}"/>
              </a:ext>
            </a:extLst>
          </p:cNvPr>
          <p:cNvSpPr txBox="1"/>
          <p:nvPr/>
        </p:nvSpPr>
        <p:spPr>
          <a:xfrm>
            <a:off x="5845281" y="1536970"/>
            <a:ext cx="998705" cy="954107"/>
          </a:xfrm>
          <a:prstGeom prst="rect">
            <a:avLst/>
          </a:prstGeom>
          <a:noFill/>
        </p:spPr>
        <p:txBody>
          <a:bodyPr wrap="square" rtlCol="0">
            <a:spAutoFit/>
          </a:bodyPr>
          <a:lstStyle/>
          <a:p>
            <a:r>
              <a:rPr lang="zh-CN" altLang="en-US" sz="2800" dirty="0">
                <a:latin typeface="楷体" panose="02010609060101010101" pitchFamily="49" charset="-122"/>
                <a:ea typeface="楷体" panose="02010609060101010101" pitchFamily="49" charset="-122"/>
              </a:rPr>
              <a:t>简单</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准确</a:t>
            </a:r>
          </a:p>
        </p:txBody>
      </p:sp>
      <p:sp>
        <p:nvSpPr>
          <p:cNvPr id="8" name="TextBox 7">
            <a:extLst>
              <a:ext uri="{FF2B5EF4-FFF2-40B4-BE49-F238E27FC236}">
                <a16:creationId xmlns:a16="http://schemas.microsoft.com/office/drawing/2014/main" id="{CA43F770-C2FF-9590-4DA7-CE488F3FB028}"/>
              </a:ext>
            </a:extLst>
          </p:cNvPr>
          <p:cNvSpPr txBox="1"/>
          <p:nvPr/>
        </p:nvSpPr>
        <p:spPr>
          <a:xfrm>
            <a:off x="5781550" y="4062967"/>
            <a:ext cx="2633764" cy="954107"/>
          </a:xfrm>
          <a:prstGeom prst="rect">
            <a:avLst/>
          </a:prstGeom>
          <a:noFill/>
        </p:spPr>
        <p:txBody>
          <a:bodyPr wrap="square" rtlCol="0">
            <a:spAutoFit/>
          </a:bodyPr>
          <a:lstStyle/>
          <a:p>
            <a:r>
              <a:rPr lang="zh-CN" altLang="en-US" sz="2800" dirty="0">
                <a:latin typeface="楷体" panose="02010609060101010101" pitchFamily="49" charset="-122"/>
                <a:ea typeface="楷体" panose="02010609060101010101" pitchFamily="49" charset="-122"/>
              </a:rPr>
              <a:t>更多的信息</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真正的“空间”</a:t>
            </a:r>
          </a:p>
        </p:txBody>
      </p:sp>
      <p:sp>
        <p:nvSpPr>
          <p:cNvPr id="9" name="TextBox 8">
            <a:extLst>
              <a:ext uri="{FF2B5EF4-FFF2-40B4-BE49-F238E27FC236}">
                <a16:creationId xmlns:a16="http://schemas.microsoft.com/office/drawing/2014/main" id="{3C5AB6FC-1453-EF91-3AB6-467E3C849346}"/>
              </a:ext>
            </a:extLst>
          </p:cNvPr>
          <p:cNvSpPr txBox="1"/>
          <p:nvPr/>
        </p:nvSpPr>
        <p:spPr>
          <a:xfrm>
            <a:off x="-22971" y="2093053"/>
            <a:ext cx="461665" cy="4245720"/>
          </a:xfrm>
          <a:prstGeom prst="rect">
            <a:avLst/>
          </a:prstGeom>
          <a:noFill/>
        </p:spPr>
        <p:txBody>
          <a:bodyPr vert="eaVert" wrap="square" rtlCol="0">
            <a:spAutoFit/>
          </a:bodyPr>
          <a:lstStyle/>
          <a:p>
            <a:r>
              <a:rPr lang="zh-CN" altLang="en-US" dirty="0"/>
              <a:t>基于成像的空间转录组</a:t>
            </a:r>
          </a:p>
        </p:txBody>
      </p:sp>
      <p:sp>
        <p:nvSpPr>
          <p:cNvPr id="19" name="Rectangle 18">
            <a:extLst>
              <a:ext uri="{FF2B5EF4-FFF2-40B4-BE49-F238E27FC236}">
                <a16:creationId xmlns:a16="http://schemas.microsoft.com/office/drawing/2014/main" id="{3767F8CE-B57B-5D32-5ACC-F9E8CB59CAC1}"/>
              </a:ext>
            </a:extLst>
          </p:cNvPr>
          <p:cNvSpPr/>
          <p:nvPr/>
        </p:nvSpPr>
        <p:spPr>
          <a:xfrm>
            <a:off x="4043321" y="853864"/>
            <a:ext cx="3000154" cy="2070002"/>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8" name="Rectangle 47">
            <a:extLst>
              <a:ext uri="{FF2B5EF4-FFF2-40B4-BE49-F238E27FC236}">
                <a16:creationId xmlns:a16="http://schemas.microsoft.com/office/drawing/2014/main" id="{DD106974-B424-C1D1-ECDB-46ADF941830B}"/>
              </a:ext>
            </a:extLst>
          </p:cNvPr>
          <p:cNvSpPr/>
          <p:nvPr/>
        </p:nvSpPr>
        <p:spPr>
          <a:xfrm>
            <a:off x="3685822" y="3641568"/>
            <a:ext cx="4565034" cy="2090310"/>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7" name="Straight Arrow Connector 6">
            <a:extLst>
              <a:ext uri="{FF2B5EF4-FFF2-40B4-BE49-F238E27FC236}">
                <a16:creationId xmlns:a16="http://schemas.microsoft.com/office/drawing/2014/main" id="{DF152A2B-F812-4A37-F3F7-46236D2483D7}"/>
              </a:ext>
            </a:extLst>
          </p:cNvPr>
          <p:cNvCxnSpPr/>
          <p:nvPr/>
        </p:nvCxnSpPr>
        <p:spPr>
          <a:xfrm>
            <a:off x="7203989" y="2005005"/>
            <a:ext cx="2113006" cy="9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5AA677AB-981B-F311-1744-26A0A216349B}"/>
              </a:ext>
            </a:extLst>
          </p:cNvPr>
          <p:cNvCxnSpPr>
            <a:stCxn id="48" idx="3"/>
          </p:cNvCxnSpPr>
          <p:nvPr/>
        </p:nvCxnSpPr>
        <p:spPr>
          <a:xfrm flipV="1">
            <a:off x="8250856" y="2323070"/>
            <a:ext cx="1078495" cy="236365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AE3448-3B9E-FB97-EECB-E12EC230C1D8}"/>
              </a:ext>
            </a:extLst>
          </p:cNvPr>
          <p:cNvSpPr txBox="1"/>
          <p:nvPr/>
        </p:nvSpPr>
        <p:spPr>
          <a:xfrm>
            <a:off x="9586126" y="1635673"/>
            <a:ext cx="3000154" cy="3139321"/>
          </a:xfrm>
          <a:prstGeom prst="rect">
            <a:avLst/>
          </a:prstGeom>
          <a:noFill/>
        </p:spPr>
        <p:txBody>
          <a:bodyPr wrap="square" rtlCol="0">
            <a:spAutoFit/>
          </a:bodyPr>
          <a:lstStyle/>
          <a:p>
            <a:pPr marL="342900" indent="-342900">
              <a:buAutoNum type="arabicPeriod"/>
            </a:pPr>
            <a:r>
              <a:rPr lang="zh-CN" altLang="en-US" dirty="0"/>
              <a:t>更智能的参数选择</a:t>
            </a: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r>
              <a:rPr lang="zh-CN" altLang="en-US" dirty="0"/>
              <a:t>更快的速度</a:t>
            </a: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r>
              <a:rPr lang="zh-CN" altLang="en-US" dirty="0"/>
              <a:t>更好的稳定性</a:t>
            </a:r>
            <a:r>
              <a:rPr lang="en-US" altLang="zh-CN" dirty="0"/>
              <a:t>-</a:t>
            </a:r>
            <a:r>
              <a:rPr lang="zh-CN" altLang="en-US" dirty="0"/>
              <a:t>普适性</a:t>
            </a:r>
          </a:p>
        </p:txBody>
      </p:sp>
    </p:spTree>
    <p:extLst>
      <p:ext uri="{BB962C8B-B14F-4D97-AF65-F5344CB8AC3E}">
        <p14:creationId xmlns:p14="http://schemas.microsoft.com/office/powerpoint/2010/main" val="362635029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72C863F-5DC7-4FE3-A8AE-C89578979D6C}"/>
              </a:ext>
            </a:extLst>
          </p:cNvPr>
          <p:cNvSpPr txBox="1"/>
          <p:nvPr/>
        </p:nvSpPr>
        <p:spPr>
          <a:xfrm>
            <a:off x="600204" y="3975101"/>
            <a:ext cx="4906870" cy="2554545"/>
          </a:xfrm>
          <a:prstGeom prst="rect">
            <a:avLst/>
          </a:prstGeom>
          <a:noFill/>
        </p:spPr>
        <p:txBody>
          <a:bodyPr wrap="square" rtlCol="0">
            <a:spAutoFit/>
          </a:bodyPr>
          <a:lstStyle/>
          <a:p>
            <a:r>
              <a:rPr lang="zh-CN" altLang="en-US" sz="2000" dirty="0">
                <a:solidFill>
                  <a:schemeClr val="bg1"/>
                </a:solidFill>
              </a:rPr>
              <a:t>感谢唐爱辉老师、瞿昆老师提供的实验室平台以及对项目方向的指导；</a:t>
            </a:r>
            <a:endParaRPr lang="en-US" altLang="zh-CN" sz="2000" dirty="0">
              <a:solidFill>
                <a:schemeClr val="bg1"/>
              </a:solidFill>
            </a:endParaRPr>
          </a:p>
          <a:p>
            <a:endParaRPr lang="en-US" altLang="zh-CN" sz="2000" dirty="0">
              <a:solidFill>
                <a:schemeClr val="bg1"/>
              </a:solidFill>
            </a:endParaRPr>
          </a:p>
          <a:p>
            <a:r>
              <a:rPr lang="zh-CN" altLang="en-US" sz="2000" dirty="0">
                <a:solidFill>
                  <a:schemeClr val="bg1"/>
                </a:solidFill>
              </a:rPr>
              <a:t>感谢蒋辰师兄在项目推进过程中的指导和帮助，以及陈鎏师兄提供的湿实验数据；</a:t>
            </a:r>
            <a:endParaRPr lang="en-US" altLang="zh-CN" sz="2000" dirty="0">
              <a:solidFill>
                <a:schemeClr val="bg1"/>
              </a:solidFill>
            </a:endParaRPr>
          </a:p>
          <a:p>
            <a:endParaRPr lang="en-US" altLang="zh-CN" sz="2000" dirty="0">
              <a:solidFill>
                <a:schemeClr val="bg1"/>
              </a:solidFill>
            </a:endParaRPr>
          </a:p>
          <a:p>
            <a:r>
              <a:rPr lang="zh-CN" altLang="en-US" sz="2000" dirty="0">
                <a:solidFill>
                  <a:schemeClr val="bg1"/>
                </a:solidFill>
              </a:rPr>
              <a:t>感谢实验室所有参与空间转录组分析的同学为本项目共同做出的努力。</a:t>
            </a:r>
            <a:endParaRPr lang="en-US" altLang="zh-CN" sz="2000" dirty="0">
              <a:solidFill>
                <a:schemeClr val="bg1"/>
              </a:solidFill>
            </a:endParaRPr>
          </a:p>
        </p:txBody>
      </p:sp>
      <p:pic>
        <p:nvPicPr>
          <p:cNvPr id="1026" name="Picture 2">
            <a:extLst>
              <a:ext uri="{FF2B5EF4-FFF2-40B4-BE49-F238E27FC236}">
                <a16:creationId xmlns:a16="http://schemas.microsoft.com/office/drawing/2014/main" id="{D19AC862-96BE-4514-FDFD-3799490891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36"/>
          <a:stretch/>
        </p:blipFill>
        <p:spPr bwMode="auto">
          <a:xfrm>
            <a:off x="6334122" y="1060264"/>
            <a:ext cx="1845016" cy="21324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5E6F59-2B15-4194-863A-BFCE32A35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133" y="1051086"/>
            <a:ext cx="1782278" cy="2141644"/>
          </a:xfrm>
          <a:prstGeom prst="rect">
            <a:avLst/>
          </a:prstGeom>
        </p:spPr>
      </p:pic>
      <p:pic>
        <p:nvPicPr>
          <p:cNvPr id="10" name="图片 9">
            <a:extLst>
              <a:ext uri="{FF2B5EF4-FFF2-40B4-BE49-F238E27FC236}">
                <a16:creationId xmlns:a16="http://schemas.microsoft.com/office/drawing/2014/main" id="{EA0498C2-088A-B283-5BFA-4EB6FF22D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122" y="3429000"/>
            <a:ext cx="3916289" cy="2407988"/>
          </a:xfrm>
          <a:prstGeom prst="rect">
            <a:avLst/>
          </a:prstGeom>
        </p:spPr>
      </p:pic>
    </p:spTree>
    <p:extLst>
      <p:ext uri="{BB962C8B-B14F-4D97-AF65-F5344CB8AC3E}">
        <p14:creationId xmlns:p14="http://schemas.microsoft.com/office/powerpoint/2010/main" val="87378263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a:extLst>
              <a:ext uri="{FF2B5EF4-FFF2-40B4-BE49-F238E27FC236}">
                <a16:creationId xmlns:a16="http://schemas.microsoft.com/office/drawing/2014/main" id="{83186101-9D49-470A-97E2-366F847E572B}"/>
              </a:ext>
            </a:extLst>
          </p:cNvPr>
          <p:cNvGrpSpPr/>
          <p:nvPr/>
        </p:nvGrpSpPr>
        <p:grpSpPr>
          <a:xfrm rot="8100000">
            <a:off x="9887698" y="1049955"/>
            <a:ext cx="2327172" cy="2327712"/>
            <a:chOff x="18351500" y="3723568"/>
            <a:chExt cx="4878842" cy="4879972"/>
          </a:xfrm>
        </p:grpSpPr>
        <p:sp>
          <p:nvSpPr>
            <p:cNvPr id="48" name="Freeform 6">
              <a:extLst>
                <a:ext uri="{FF2B5EF4-FFF2-40B4-BE49-F238E27FC236}">
                  <a16:creationId xmlns:a16="http://schemas.microsoft.com/office/drawing/2014/main" id="{C9B248A0-8A3C-475B-8FDC-97B556E47CF8}"/>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accent2">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49" name="Freeform 7">
              <a:extLst>
                <a:ext uri="{FF2B5EF4-FFF2-40B4-BE49-F238E27FC236}">
                  <a16:creationId xmlns:a16="http://schemas.microsoft.com/office/drawing/2014/main" id="{F5F6DA3A-FB7D-4EA0-A04B-C7B69EA958D1}"/>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2" name="矩形: 圆角 1">
            <a:extLst>
              <a:ext uri="{FF2B5EF4-FFF2-40B4-BE49-F238E27FC236}">
                <a16:creationId xmlns:a16="http://schemas.microsoft.com/office/drawing/2014/main" id="{9010AE42-08F7-474D-8AE2-24C6ECE5B479}"/>
              </a:ext>
            </a:extLst>
          </p:cNvPr>
          <p:cNvSpPr/>
          <p:nvPr/>
        </p:nvSpPr>
        <p:spPr>
          <a:xfrm>
            <a:off x="1976326" y="2387180"/>
            <a:ext cx="9479074" cy="3230371"/>
          </a:xfrm>
          <a:prstGeom prst="roundRect">
            <a:avLst>
              <a:gd name="adj" fmla="val 5921"/>
            </a:avLst>
          </a:prstGeom>
          <a:gradFill>
            <a:gsLst>
              <a:gs pos="0">
                <a:schemeClr val="accent3">
                  <a:lumMod val="30000"/>
                  <a:lumOff val="70000"/>
                </a:schemeClr>
              </a:gs>
              <a:gs pos="100000">
                <a:schemeClr val="accent3"/>
              </a:gs>
            </a:gsLst>
            <a:lin ang="2700000" scaled="1"/>
          </a:gradFill>
          <a:ln>
            <a:noFill/>
          </a:ln>
          <a:effectLst>
            <a:outerShdw blurRad="254000" algn="ct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[1]Greenwald, N.F., Miller, G., Moen, E. et al. Whole-cell segmentation of tissue images with human-level performance using large-scale data annotation and deep learning. Nat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Biotechnol</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40, 555–565 (2022). https://doi.org/10.1038/s41587-021-01094-0</a:t>
            </a:r>
            <a:endParaRPr lang="zh-CN"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[2] Bannon, D., Moen, E., Schwartz, M. et al.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DeepCell</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Kiosk: scaling deep learning–enabled cellular image analysis with Kubernetes. Nat Methods 18, 43–45 (2021). https://doi.org/10.1038/s41592-020-01023-0</a:t>
            </a:r>
            <a:endParaRPr lang="zh-CN"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[3]Stringer, C., Wang, T.,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Michaelos</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M. et al. Cellpose: a generalist algorithm for cellular segmentation. Nat Methods 18, 100–106 (2021). https://doi.org/10.1038/s41592-020-01018-x</a:t>
            </a:r>
            <a:endParaRPr lang="zh-CN"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[4]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Caicedo</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JC, Goodman A,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Karhohs</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KW,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Cimini</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BA, Ackerman J,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Haghighi</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M, Heng C, Becker T, Doan M,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McQuin</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C,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Rohban</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M, Singh S, Carpenter AE. Nucleus segmentation across imaging experiments: the 2018 Data Science Bowl. Nat Methods. 2019 Dec;16(12):1247-1253.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doi</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10.1038/s41592-019-0612-7. </a:t>
            </a:r>
            <a:r>
              <a:rPr lang="en-US" altLang="zh-CN" sz="1600" kern="100" dirty="0" err="1">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Epub</a:t>
            </a:r>
            <a:r>
              <a:rPr lang="en-US"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2019 Oct 21. Erratum in: Nat Methods. 2020 Feb;17(2):241. PMID: 31636459; PMCID: PMC6919559.</a:t>
            </a:r>
            <a:endParaRPr lang="zh-CN" altLang="zh-CN" sz="16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p>
            <a:pPr algn="ctr"/>
            <a:endParaRPr lang="zh-CN" altLang="en-US" sz="1600" dirty="0">
              <a:solidFill>
                <a:schemeClr val="accent1">
                  <a:lumMod val="75000"/>
                </a:schemeClr>
              </a:solidFill>
            </a:endParaRPr>
          </a:p>
        </p:txBody>
      </p:sp>
      <p:grpSp>
        <p:nvGrpSpPr>
          <p:cNvPr id="20" name="组合 19">
            <a:extLst>
              <a:ext uri="{FF2B5EF4-FFF2-40B4-BE49-F238E27FC236}">
                <a16:creationId xmlns:a16="http://schemas.microsoft.com/office/drawing/2014/main" id="{23B8F351-402D-44DD-9A46-8B6D3ADE31F9}"/>
              </a:ext>
            </a:extLst>
          </p:cNvPr>
          <p:cNvGrpSpPr/>
          <p:nvPr/>
        </p:nvGrpSpPr>
        <p:grpSpPr>
          <a:xfrm>
            <a:off x="2411943" y="1291425"/>
            <a:ext cx="425713" cy="442041"/>
            <a:chOff x="5823870" y="1767426"/>
            <a:chExt cx="425713" cy="442041"/>
          </a:xfrm>
        </p:grpSpPr>
        <p:grpSp>
          <p:nvGrpSpPr>
            <p:cNvPr id="21" name="Group 10">
              <a:extLst>
                <a:ext uri="{FF2B5EF4-FFF2-40B4-BE49-F238E27FC236}">
                  <a16:creationId xmlns:a16="http://schemas.microsoft.com/office/drawing/2014/main" id="{070D9B54-1814-463E-BA44-EAE0910C7BA8}"/>
                </a:ext>
              </a:extLst>
            </p:cNvPr>
            <p:cNvGrpSpPr>
              <a:grpSpLocks noChangeAspect="1"/>
            </p:cNvGrpSpPr>
            <p:nvPr/>
          </p:nvGrpSpPr>
          <p:grpSpPr bwMode="auto">
            <a:xfrm rot="18923445">
              <a:off x="5963891" y="1767426"/>
              <a:ext cx="285692" cy="285786"/>
              <a:chOff x="14101" y="4437"/>
              <a:chExt cx="3056" cy="3057"/>
            </a:xfrm>
          </p:grpSpPr>
          <p:sp>
            <p:nvSpPr>
              <p:cNvPr id="25" name="Freeform 11">
                <a:extLst>
                  <a:ext uri="{FF2B5EF4-FFF2-40B4-BE49-F238E27FC236}">
                    <a16:creationId xmlns:a16="http://schemas.microsoft.com/office/drawing/2014/main" id="{E028F757-A970-42B9-B490-4399C86F139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6" name="Freeform 12">
                <a:extLst>
                  <a:ext uri="{FF2B5EF4-FFF2-40B4-BE49-F238E27FC236}">
                    <a16:creationId xmlns:a16="http://schemas.microsoft.com/office/drawing/2014/main" id="{B147EC58-9FD3-48F7-8D38-F886BD87982A}"/>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2" name="Group 10">
              <a:extLst>
                <a:ext uri="{FF2B5EF4-FFF2-40B4-BE49-F238E27FC236}">
                  <a16:creationId xmlns:a16="http://schemas.microsoft.com/office/drawing/2014/main" id="{2F5C8355-C462-4643-A00D-0176B09F03B9}"/>
                </a:ext>
              </a:extLst>
            </p:cNvPr>
            <p:cNvGrpSpPr>
              <a:grpSpLocks noChangeAspect="1"/>
            </p:cNvGrpSpPr>
            <p:nvPr/>
          </p:nvGrpSpPr>
          <p:grpSpPr bwMode="auto">
            <a:xfrm rot="18923445">
              <a:off x="5823870" y="1809585"/>
              <a:ext cx="399751" cy="399882"/>
              <a:chOff x="14101" y="4437"/>
              <a:chExt cx="3056" cy="3057"/>
            </a:xfrm>
          </p:grpSpPr>
          <p:sp>
            <p:nvSpPr>
              <p:cNvPr id="23" name="Freeform 11">
                <a:extLst>
                  <a:ext uri="{FF2B5EF4-FFF2-40B4-BE49-F238E27FC236}">
                    <a16:creationId xmlns:a16="http://schemas.microsoft.com/office/drawing/2014/main" id="{123BA4D5-7C83-44C6-BD96-48853F15CED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bg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24" name="Freeform 12">
                <a:extLst>
                  <a:ext uri="{FF2B5EF4-FFF2-40B4-BE49-F238E27FC236}">
                    <a16:creationId xmlns:a16="http://schemas.microsoft.com/office/drawing/2014/main" id="{842E18D0-D74D-4B9D-9227-EE8EF4F8A791}"/>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27" name="文本框 26">
            <a:extLst>
              <a:ext uri="{FF2B5EF4-FFF2-40B4-BE49-F238E27FC236}">
                <a16:creationId xmlns:a16="http://schemas.microsoft.com/office/drawing/2014/main" id="{17C01959-27F8-4887-AFD9-AC86185A4CF2}"/>
              </a:ext>
            </a:extLst>
          </p:cNvPr>
          <p:cNvSpPr txBox="1"/>
          <p:nvPr/>
        </p:nvSpPr>
        <p:spPr>
          <a:xfrm>
            <a:off x="731838" y="1290635"/>
            <a:ext cx="1545295" cy="461665"/>
          </a:xfrm>
          <a:prstGeom prst="rect">
            <a:avLst/>
          </a:prstGeom>
          <a:noFill/>
        </p:spPr>
        <p:txBody>
          <a:bodyPr wrap="none" lIns="0" tIns="0" rIns="0" bIns="0" rtlCol="0">
            <a:noAutofit/>
          </a:bodyPr>
          <a:lstStyle/>
          <a:p>
            <a:r>
              <a:rPr lang="zh-CN" altLang="en-US" sz="3000" b="1" dirty="0">
                <a:solidFill>
                  <a:schemeClr val="bg1"/>
                </a:solidFill>
                <a:latin typeface="+mj-ea"/>
                <a:ea typeface="+mj-ea"/>
              </a:rPr>
              <a:t>参考文献</a:t>
            </a:r>
          </a:p>
        </p:txBody>
      </p:sp>
      <p:grpSp>
        <p:nvGrpSpPr>
          <p:cNvPr id="50" name="Group 10">
            <a:extLst>
              <a:ext uri="{FF2B5EF4-FFF2-40B4-BE49-F238E27FC236}">
                <a16:creationId xmlns:a16="http://schemas.microsoft.com/office/drawing/2014/main" id="{D29A0CD0-1C9F-4574-90B0-F6F4D7FC6F8C}"/>
              </a:ext>
            </a:extLst>
          </p:cNvPr>
          <p:cNvGrpSpPr>
            <a:grpSpLocks noChangeAspect="1"/>
          </p:cNvGrpSpPr>
          <p:nvPr/>
        </p:nvGrpSpPr>
        <p:grpSpPr bwMode="auto">
          <a:xfrm rot="8100000">
            <a:off x="10881713" y="1283340"/>
            <a:ext cx="1284904" cy="1285324"/>
            <a:chOff x="14101" y="4437"/>
            <a:chExt cx="3056" cy="3057"/>
          </a:xfrm>
        </p:grpSpPr>
        <p:sp>
          <p:nvSpPr>
            <p:cNvPr id="51" name="Freeform 11">
              <a:extLst>
                <a:ext uri="{FF2B5EF4-FFF2-40B4-BE49-F238E27FC236}">
                  <a16:creationId xmlns:a16="http://schemas.microsoft.com/office/drawing/2014/main" id="{DE256F6F-1068-4425-9CA0-4C1C0ABFDC51}"/>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52" name="Freeform 12">
              <a:extLst>
                <a:ext uri="{FF2B5EF4-FFF2-40B4-BE49-F238E27FC236}">
                  <a16:creationId xmlns:a16="http://schemas.microsoft.com/office/drawing/2014/main" id="{31DC1011-6954-4924-A51E-36350AA5D4C3}"/>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Tree>
    <p:extLst>
      <p:ext uri="{BB962C8B-B14F-4D97-AF65-F5344CB8AC3E}">
        <p14:creationId xmlns:p14="http://schemas.microsoft.com/office/powerpoint/2010/main" val="26936332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45E1B52-8F8A-4B63-B529-AB1C1BCB03C6}"/>
              </a:ext>
            </a:extLst>
          </p:cNvPr>
          <p:cNvSpPr txBox="1"/>
          <p:nvPr/>
        </p:nvSpPr>
        <p:spPr>
          <a:xfrm>
            <a:off x="4010489" y="2754066"/>
            <a:ext cx="4103689" cy="615553"/>
          </a:xfrm>
          <a:prstGeom prst="rect">
            <a:avLst/>
          </a:prstGeom>
          <a:noFill/>
        </p:spPr>
        <p:txBody>
          <a:bodyPr wrap="none" lIns="0" tIns="0" rIns="0" bIns="0" rtlCol="0">
            <a:noAutofit/>
          </a:bodyPr>
          <a:lstStyle/>
          <a:p>
            <a:pPr algn="ctr"/>
            <a:r>
              <a:rPr lang="zh-CN" altLang="en-US" sz="4000" dirty="0">
                <a:solidFill>
                  <a:schemeClr val="accent1"/>
                </a:solidFill>
              </a:rPr>
              <a:t>选题背景</a:t>
            </a:r>
          </a:p>
        </p:txBody>
      </p:sp>
      <p:sp>
        <p:nvSpPr>
          <p:cNvPr id="5" name="文本框 4">
            <a:extLst>
              <a:ext uri="{FF2B5EF4-FFF2-40B4-BE49-F238E27FC236}">
                <a16:creationId xmlns:a16="http://schemas.microsoft.com/office/drawing/2014/main" id="{4966A5EF-95F3-4869-8FBA-66AD616159F9}"/>
              </a:ext>
            </a:extLst>
          </p:cNvPr>
          <p:cNvSpPr txBox="1"/>
          <p:nvPr/>
        </p:nvSpPr>
        <p:spPr>
          <a:xfrm>
            <a:off x="4067785" y="3457789"/>
            <a:ext cx="4056431" cy="230832"/>
          </a:xfrm>
          <a:prstGeom prst="rect">
            <a:avLst/>
          </a:prstGeom>
          <a:noFill/>
        </p:spPr>
        <p:txBody>
          <a:bodyPr wrap="none" lIns="0" tIns="0" rIns="0" bIns="0" rtlCol="0">
            <a:noAutofit/>
          </a:bodyPr>
          <a:lstStyle/>
          <a:p>
            <a:pPr algn="ctr"/>
            <a:r>
              <a:rPr lang="en-US" altLang="zh-CN" sz="1500" dirty="0">
                <a:solidFill>
                  <a:schemeClr val="accent1"/>
                </a:solidFill>
              </a:rPr>
              <a:t>Background of Topic Selection</a:t>
            </a:r>
          </a:p>
        </p:txBody>
      </p:sp>
      <p:sp>
        <p:nvSpPr>
          <p:cNvPr id="6" name="文本框 5">
            <a:extLst>
              <a:ext uri="{FF2B5EF4-FFF2-40B4-BE49-F238E27FC236}">
                <a16:creationId xmlns:a16="http://schemas.microsoft.com/office/drawing/2014/main" id="{14F68863-79B0-49A1-B394-CD0B5AB708B5}"/>
              </a:ext>
            </a:extLst>
          </p:cNvPr>
          <p:cNvSpPr txBox="1"/>
          <p:nvPr/>
        </p:nvSpPr>
        <p:spPr>
          <a:xfrm>
            <a:off x="5720898" y="2041451"/>
            <a:ext cx="750205" cy="538609"/>
          </a:xfrm>
          <a:prstGeom prst="rect">
            <a:avLst/>
          </a:prstGeom>
          <a:noFill/>
        </p:spPr>
        <p:txBody>
          <a:bodyPr wrap="none" lIns="0" tIns="0" rIns="0" bIns="0" rtlCol="0">
            <a:noAutofit/>
          </a:bodyPr>
          <a:lstStyle/>
          <a:p>
            <a:pPr algn="ctr"/>
            <a:r>
              <a:rPr lang="en-US" altLang="zh-CN" sz="4000" dirty="0">
                <a:solidFill>
                  <a:schemeClr val="accent1"/>
                </a:solidFill>
              </a:rPr>
              <a:t>#01</a:t>
            </a:r>
            <a:endParaRPr lang="zh-CN" altLang="en-US" sz="4000" dirty="0">
              <a:solidFill>
                <a:schemeClr val="accent1"/>
              </a:solidFill>
            </a:endParaRPr>
          </a:p>
        </p:txBody>
      </p:sp>
      <p:grpSp>
        <p:nvGrpSpPr>
          <p:cNvPr id="32" name="Group 10">
            <a:extLst>
              <a:ext uri="{FF2B5EF4-FFF2-40B4-BE49-F238E27FC236}">
                <a16:creationId xmlns:a16="http://schemas.microsoft.com/office/drawing/2014/main" id="{23072084-2D10-4487-B2CA-7A821F0B4E6E}"/>
              </a:ext>
            </a:extLst>
          </p:cNvPr>
          <p:cNvGrpSpPr>
            <a:grpSpLocks noChangeAspect="1"/>
          </p:cNvGrpSpPr>
          <p:nvPr/>
        </p:nvGrpSpPr>
        <p:grpSpPr bwMode="auto">
          <a:xfrm rot="18923445">
            <a:off x="3100272" y="1534089"/>
            <a:ext cx="922672" cy="922974"/>
            <a:chOff x="14101" y="4437"/>
            <a:chExt cx="3056" cy="3057"/>
          </a:xfrm>
        </p:grpSpPr>
        <p:sp>
          <p:nvSpPr>
            <p:cNvPr id="33" name="Freeform 11">
              <a:extLst>
                <a:ext uri="{FF2B5EF4-FFF2-40B4-BE49-F238E27FC236}">
                  <a16:creationId xmlns:a16="http://schemas.microsoft.com/office/drawing/2014/main" id="{89AE7FDD-9CBA-47C3-85AC-B3323825C751}"/>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4" name="Freeform 12">
              <a:extLst>
                <a:ext uri="{FF2B5EF4-FFF2-40B4-BE49-F238E27FC236}">
                  <a16:creationId xmlns:a16="http://schemas.microsoft.com/office/drawing/2014/main" id="{CB51DBEC-37D4-42E7-A37C-A2896447A0B2}"/>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5" name="组合 24">
            <a:extLst>
              <a:ext uri="{FF2B5EF4-FFF2-40B4-BE49-F238E27FC236}">
                <a16:creationId xmlns:a16="http://schemas.microsoft.com/office/drawing/2014/main" id="{757045D3-48C5-42E7-B00A-F5040669D441}"/>
              </a:ext>
            </a:extLst>
          </p:cNvPr>
          <p:cNvGrpSpPr/>
          <p:nvPr/>
        </p:nvGrpSpPr>
        <p:grpSpPr>
          <a:xfrm rot="18900000">
            <a:off x="7424365" y="-2902432"/>
            <a:ext cx="6098786" cy="6100199"/>
            <a:chOff x="18351500" y="3723568"/>
            <a:chExt cx="4878842" cy="4879972"/>
          </a:xfrm>
        </p:grpSpPr>
        <p:sp>
          <p:nvSpPr>
            <p:cNvPr id="30" name="Freeform 6">
              <a:extLst>
                <a:ext uri="{FF2B5EF4-FFF2-40B4-BE49-F238E27FC236}">
                  <a16:creationId xmlns:a16="http://schemas.microsoft.com/office/drawing/2014/main" id="{DEDE5FB0-E2D1-4200-B5CD-BA797690631E}"/>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1" name="Freeform 7">
              <a:extLst>
                <a:ext uri="{FF2B5EF4-FFF2-40B4-BE49-F238E27FC236}">
                  <a16:creationId xmlns:a16="http://schemas.microsoft.com/office/drawing/2014/main" id="{120D96EF-EC61-4557-AFCA-7BB90E4FABB2}"/>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26" name="组合 25">
            <a:extLst>
              <a:ext uri="{FF2B5EF4-FFF2-40B4-BE49-F238E27FC236}">
                <a16:creationId xmlns:a16="http://schemas.microsoft.com/office/drawing/2014/main" id="{EB975537-38D6-4A6B-9F7A-88AD70FEC2DE}"/>
              </a:ext>
            </a:extLst>
          </p:cNvPr>
          <p:cNvGrpSpPr/>
          <p:nvPr/>
        </p:nvGrpSpPr>
        <p:grpSpPr>
          <a:xfrm rot="8100000">
            <a:off x="6722596" y="2086183"/>
            <a:ext cx="8786687" cy="8788722"/>
            <a:chOff x="18351500" y="3723568"/>
            <a:chExt cx="4878842" cy="4879972"/>
          </a:xfrm>
        </p:grpSpPr>
        <p:sp>
          <p:nvSpPr>
            <p:cNvPr id="28" name="Freeform 6">
              <a:extLst>
                <a:ext uri="{FF2B5EF4-FFF2-40B4-BE49-F238E27FC236}">
                  <a16:creationId xmlns:a16="http://schemas.microsoft.com/office/drawing/2014/main" id="{6ADC9B79-990F-4765-A429-2DA0BD3708F6}"/>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74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29" name="Freeform 7">
              <a:extLst>
                <a:ext uri="{FF2B5EF4-FFF2-40B4-BE49-F238E27FC236}">
                  <a16:creationId xmlns:a16="http://schemas.microsoft.com/office/drawing/2014/main" id="{02736D78-E66C-42AD-9F75-2985EB3FC0A5}"/>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5" name="Group 10">
            <a:extLst>
              <a:ext uri="{FF2B5EF4-FFF2-40B4-BE49-F238E27FC236}">
                <a16:creationId xmlns:a16="http://schemas.microsoft.com/office/drawing/2014/main" id="{F71BE987-D2FB-4940-BD94-A890B2570665}"/>
              </a:ext>
            </a:extLst>
          </p:cNvPr>
          <p:cNvGrpSpPr>
            <a:grpSpLocks noChangeAspect="1"/>
          </p:cNvGrpSpPr>
          <p:nvPr/>
        </p:nvGrpSpPr>
        <p:grpSpPr bwMode="auto">
          <a:xfrm rot="8100000">
            <a:off x="10501205" y="2666453"/>
            <a:ext cx="4851400" cy="4852988"/>
            <a:chOff x="14101" y="4437"/>
            <a:chExt cx="3056" cy="3057"/>
          </a:xfrm>
        </p:grpSpPr>
        <p:sp>
          <p:nvSpPr>
            <p:cNvPr id="36" name="Freeform 11">
              <a:extLst>
                <a:ext uri="{FF2B5EF4-FFF2-40B4-BE49-F238E27FC236}">
                  <a16:creationId xmlns:a16="http://schemas.microsoft.com/office/drawing/2014/main" id="{D0A408BE-27A4-4383-AD06-6FD33AB3E980}"/>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37" name="Freeform 12">
              <a:extLst>
                <a:ext uri="{FF2B5EF4-FFF2-40B4-BE49-F238E27FC236}">
                  <a16:creationId xmlns:a16="http://schemas.microsoft.com/office/drawing/2014/main" id="{126DF892-3C1B-44ED-8EEA-8C93234956CD}"/>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38" name="组合 37">
            <a:extLst>
              <a:ext uri="{FF2B5EF4-FFF2-40B4-BE49-F238E27FC236}">
                <a16:creationId xmlns:a16="http://schemas.microsoft.com/office/drawing/2014/main" id="{7F863D10-AD19-47A2-9D65-E5C43FAD8DA4}"/>
              </a:ext>
            </a:extLst>
          </p:cNvPr>
          <p:cNvGrpSpPr/>
          <p:nvPr/>
        </p:nvGrpSpPr>
        <p:grpSpPr>
          <a:xfrm rot="18900000">
            <a:off x="-2098325" y="3005269"/>
            <a:ext cx="6098786" cy="6100199"/>
            <a:chOff x="18351500" y="3723568"/>
            <a:chExt cx="4878842" cy="4879972"/>
          </a:xfrm>
        </p:grpSpPr>
        <p:sp>
          <p:nvSpPr>
            <p:cNvPr id="39" name="Freeform 6">
              <a:extLst>
                <a:ext uri="{FF2B5EF4-FFF2-40B4-BE49-F238E27FC236}">
                  <a16:creationId xmlns:a16="http://schemas.microsoft.com/office/drawing/2014/main" id="{6CE927FF-6B05-465E-A5E1-FAF29EA473B2}"/>
                </a:ext>
              </a:extLst>
            </p:cNvPr>
            <p:cNvSpPr>
              <a:spLocks noEditPoints="1"/>
            </p:cNvSpPr>
            <p:nvPr/>
          </p:nvSpPr>
          <p:spPr bwMode="auto">
            <a:xfrm>
              <a:off x="18500952" y="3796591"/>
              <a:ext cx="4578350" cy="3860800"/>
            </a:xfrm>
            <a:custGeom>
              <a:avLst/>
              <a:gdLst>
                <a:gd name="T0" fmla="*/ 2025 w 2137"/>
                <a:gd name="T1" fmla="*/ 1366 h 1802"/>
                <a:gd name="T2" fmla="*/ 1320 w 2137"/>
                <a:gd name="T3" fmla="*/ 145 h 1802"/>
                <a:gd name="T4" fmla="*/ 1068 w 2137"/>
                <a:gd name="T5" fmla="*/ 0 h 1802"/>
                <a:gd name="T6" fmla="*/ 816 w 2137"/>
                <a:gd name="T7" fmla="*/ 145 h 1802"/>
                <a:gd name="T8" fmla="*/ 111 w 2137"/>
                <a:gd name="T9" fmla="*/ 1366 h 1802"/>
                <a:gd name="T10" fmla="*/ 363 w 2137"/>
                <a:gd name="T11" fmla="*/ 1802 h 1802"/>
                <a:gd name="T12" fmla="*/ 1773 w 2137"/>
                <a:gd name="T13" fmla="*/ 1802 h 1802"/>
                <a:gd name="T14" fmla="*/ 2025 w 2137"/>
                <a:gd name="T15" fmla="*/ 1366 h 1802"/>
                <a:gd name="T16" fmla="*/ 1852 w 2137"/>
                <a:gd name="T17" fmla="*/ 1557 h 1802"/>
                <a:gd name="T18" fmla="*/ 1773 w 2137"/>
                <a:gd name="T19" fmla="*/ 1602 h 1802"/>
                <a:gd name="T20" fmla="*/ 363 w 2137"/>
                <a:gd name="T21" fmla="*/ 1602 h 1802"/>
                <a:gd name="T22" fmla="*/ 285 w 2137"/>
                <a:gd name="T23" fmla="*/ 1557 h 1802"/>
                <a:gd name="T24" fmla="*/ 285 w 2137"/>
                <a:gd name="T25" fmla="*/ 1466 h 1802"/>
                <a:gd name="T26" fmla="*/ 990 w 2137"/>
                <a:gd name="T27" fmla="*/ 245 h 1802"/>
                <a:gd name="T28" fmla="*/ 1068 w 2137"/>
                <a:gd name="T29" fmla="*/ 200 h 1802"/>
                <a:gd name="T30" fmla="*/ 1147 w 2137"/>
                <a:gd name="T31" fmla="*/ 245 h 1802"/>
                <a:gd name="T32" fmla="*/ 1852 w 2137"/>
                <a:gd name="T33" fmla="*/ 1466 h 1802"/>
                <a:gd name="T34" fmla="*/ 1852 w 2137"/>
                <a:gd name="T35" fmla="*/ 1557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7" h="1802">
                  <a:moveTo>
                    <a:pt x="2025" y="1366"/>
                  </a:moveTo>
                  <a:cubicBezTo>
                    <a:pt x="1320" y="145"/>
                    <a:pt x="1320" y="145"/>
                    <a:pt x="1320" y="145"/>
                  </a:cubicBezTo>
                  <a:cubicBezTo>
                    <a:pt x="1264" y="48"/>
                    <a:pt x="1166" y="0"/>
                    <a:pt x="1068" y="0"/>
                  </a:cubicBezTo>
                  <a:cubicBezTo>
                    <a:pt x="970" y="0"/>
                    <a:pt x="872" y="48"/>
                    <a:pt x="816" y="145"/>
                  </a:cubicBezTo>
                  <a:cubicBezTo>
                    <a:pt x="111" y="1366"/>
                    <a:pt x="111" y="1366"/>
                    <a:pt x="111" y="1366"/>
                  </a:cubicBezTo>
                  <a:cubicBezTo>
                    <a:pt x="0" y="1560"/>
                    <a:pt x="139" y="1802"/>
                    <a:pt x="363" y="1802"/>
                  </a:cubicBezTo>
                  <a:cubicBezTo>
                    <a:pt x="1773" y="1802"/>
                    <a:pt x="1773" y="1802"/>
                    <a:pt x="1773" y="1802"/>
                  </a:cubicBezTo>
                  <a:cubicBezTo>
                    <a:pt x="1997" y="1802"/>
                    <a:pt x="2137" y="1560"/>
                    <a:pt x="2025" y="1366"/>
                  </a:cubicBezTo>
                  <a:close/>
                  <a:moveTo>
                    <a:pt x="1852" y="1557"/>
                  </a:moveTo>
                  <a:cubicBezTo>
                    <a:pt x="1842" y="1574"/>
                    <a:pt x="1819" y="1602"/>
                    <a:pt x="1773" y="1602"/>
                  </a:cubicBezTo>
                  <a:cubicBezTo>
                    <a:pt x="363" y="1602"/>
                    <a:pt x="363" y="1602"/>
                    <a:pt x="363" y="1602"/>
                  </a:cubicBezTo>
                  <a:cubicBezTo>
                    <a:pt x="318" y="1602"/>
                    <a:pt x="294" y="1574"/>
                    <a:pt x="285" y="1557"/>
                  </a:cubicBezTo>
                  <a:cubicBezTo>
                    <a:pt x="275" y="1540"/>
                    <a:pt x="262" y="1505"/>
                    <a:pt x="285" y="1466"/>
                  </a:cubicBezTo>
                  <a:cubicBezTo>
                    <a:pt x="990" y="245"/>
                    <a:pt x="990" y="245"/>
                    <a:pt x="990" y="245"/>
                  </a:cubicBezTo>
                  <a:cubicBezTo>
                    <a:pt x="1012" y="205"/>
                    <a:pt x="1049" y="200"/>
                    <a:pt x="1068" y="200"/>
                  </a:cubicBezTo>
                  <a:cubicBezTo>
                    <a:pt x="1088" y="200"/>
                    <a:pt x="1124" y="205"/>
                    <a:pt x="1147" y="245"/>
                  </a:cubicBezTo>
                  <a:cubicBezTo>
                    <a:pt x="1852" y="1466"/>
                    <a:pt x="1852" y="1466"/>
                    <a:pt x="1852" y="1466"/>
                  </a:cubicBezTo>
                  <a:cubicBezTo>
                    <a:pt x="1875" y="1505"/>
                    <a:pt x="1862" y="1540"/>
                    <a:pt x="1852" y="1557"/>
                  </a:cubicBezTo>
                  <a:close/>
                </a:path>
              </a:pathLst>
            </a:custGeom>
            <a:solidFill>
              <a:schemeClr val="bg1">
                <a:alpha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40" name="Freeform 7">
              <a:extLst>
                <a:ext uri="{FF2B5EF4-FFF2-40B4-BE49-F238E27FC236}">
                  <a16:creationId xmlns:a16="http://schemas.microsoft.com/office/drawing/2014/main" id="{BC8E0D64-7BCE-4536-94C7-C24DCF077959}"/>
                </a:ext>
              </a:extLst>
            </p:cNvPr>
            <p:cNvSpPr>
              <a:spLocks noEditPoints="1"/>
            </p:cNvSpPr>
            <p:nvPr/>
          </p:nvSpPr>
          <p:spPr bwMode="auto">
            <a:xfrm>
              <a:off x="18351500" y="3723568"/>
              <a:ext cx="4878842" cy="4879972"/>
            </a:xfrm>
            <a:custGeom>
              <a:avLst/>
              <a:gdLst>
                <a:gd name="T0" fmla="*/ 1599 w 3199"/>
                <a:gd name="T1" fmla="*/ 4 h 3199"/>
                <a:gd name="T2" fmla="*/ 2220 w 3199"/>
                <a:gd name="T3" fmla="*/ 129 h 3199"/>
                <a:gd name="T4" fmla="*/ 2727 w 3199"/>
                <a:gd name="T5" fmla="*/ 471 h 3199"/>
                <a:gd name="T6" fmla="*/ 3069 w 3199"/>
                <a:gd name="T7" fmla="*/ 978 h 3199"/>
                <a:gd name="T8" fmla="*/ 3195 w 3199"/>
                <a:gd name="T9" fmla="*/ 1599 h 3199"/>
                <a:gd name="T10" fmla="*/ 3069 w 3199"/>
                <a:gd name="T11" fmla="*/ 2220 h 3199"/>
                <a:gd name="T12" fmla="*/ 2727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7"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7"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09" y="2410"/>
                    <a:pt x="129" y="2220"/>
                  </a:cubicBezTo>
                  <a:cubicBezTo>
                    <a:pt x="46" y="2024"/>
                    <a:pt x="4" y="1815"/>
                    <a:pt x="4" y="1599"/>
                  </a:cubicBezTo>
                  <a:cubicBezTo>
                    <a:pt x="4" y="1384"/>
                    <a:pt x="46" y="1175"/>
                    <a:pt x="129" y="978"/>
                  </a:cubicBezTo>
                  <a:cubicBezTo>
                    <a:pt x="209"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41" name="Group 10">
            <a:extLst>
              <a:ext uri="{FF2B5EF4-FFF2-40B4-BE49-F238E27FC236}">
                <a16:creationId xmlns:a16="http://schemas.microsoft.com/office/drawing/2014/main" id="{C959649D-4CBB-4BC5-83B5-A6B92862C6B5}"/>
              </a:ext>
            </a:extLst>
          </p:cNvPr>
          <p:cNvGrpSpPr>
            <a:grpSpLocks noChangeAspect="1"/>
          </p:cNvGrpSpPr>
          <p:nvPr/>
        </p:nvGrpSpPr>
        <p:grpSpPr bwMode="auto">
          <a:xfrm rot="18923445">
            <a:off x="2714211" y="1610357"/>
            <a:ext cx="1291038" cy="1291460"/>
            <a:chOff x="14101" y="4437"/>
            <a:chExt cx="3056" cy="3057"/>
          </a:xfrm>
        </p:grpSpPr>
        <p:sp>
          <p:nvSpPr>
            <p:cNvPr id="42" name="Freeform 11">
              <a:extLst>
                <a:ext uri="{FF2B5EF4-FFF2-40B4-BE49-F238E27FC236}">
                  <a16:creationId xmlns:a16="http://schemas.microsoft.com/office/drawing/2014/main" id="{6F4BE891-8F2C-45E1-8A09-14805142F785}"/>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sp>
          <p:nvSpPr>
            <p:cNvPr id="43" name="Freeform 12">
              <a:extLst>
                <a:ext uri="{FF2B5EF4-FFF2-40B4-BE49-F238E27FC236}">
                  <a16:creationId xmlns:a16="http://schemas.microsoft.com/office/drawing/2014/main" id="{090673BC-8979-4D79-A0B9-689F295AC03A}"/>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spTree>
    <p:extLst>
      <p:ext uri="{BB962C8B-B14F-4D97-AF65-F5344CB8AC3E}">
        <p14:creationId xmlns:p14="http://schemas.microsoft.com/office/powerpoint/2010/main" val="16314796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634B21F-4CB1-4605-8737-75AB085C8159}"/>
              </a:ext>
            </a:extLst>
          </p:cNvPr>
          <p:cNvSpPr txBox="1"/>
          <p:nvPr/>
        </p:nvSpPr>
        <p:spPr>
          <a:xfrm>
            <a:off x="431153" y="229733"/>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背景</a:t>
            </a:r>
            <a:r>
              <a:rPr lang="en-US" altLang="zh-CN" sz="3000" b="1" dirty="0">
                <a:solidFill>
                  <a:schemeClr val="accent1"/>
                </a:solidFill>
                <a:latin typeface="+mj-ea"/>
                <a:ea typeface="+mj-ea"/>
              </a:rPr>
              <a:t>-</a:t>
            </a:r>
            <a:r>
              <a:rPr lang="zh-CN" altLang="en-US" sz="3000" b="1" dirty="0">
                <a:solidFill>
                  <a:schemeClr val="accent1"/>
                </a:solidFill>
                <a:latin typeface="+mj-ea"/>
                <a:ea typeface="+mj-ea"/>
              </a:rPr>
              <a:t>中心法则</a:t>
            </a:r>
          </a:p>
        </p:txBody>
      </p:sp>
      <p:grpSp>
        <p:nvGrpSpPr>
          <p:cNvPr id="9" name="组合 8">
            <a:extLst>
              <a:ext uri="{FF2B5EF4-FFF2-40B4-BE49-F238E27FC236}">
                <a16:creationId xmlns:a16="http://schemas.microsoft.com/office/drawing/2014/main" id="{85D761FB-9AC5-4C85-927B-4EB33BB80C2B}"/>
              </a:ext>
            </a:extLst>
          </p:cNvPr>
          <p:cNvGrpSpPr/>
          <p:nvPr/>
        </p:nvGrpSpPr>
        <p:grpSpPr>
          <a:xfrm>
            <a:off x="2653034" y="248364"/>
            <a:ext cx="425713" cy="442041"/>
            <a:chOff x="5823870" y="1767426"/>
            <a:chExt cx="425713" cy="442041"/>
          </a:xfrm>
        </p:grpSpPr>
        <p:grpSp>
          <p:nvGrpSpPr>
            <p:cNvPr id="3" name="Group 10">
              <a:extLst>
                <a:ext uri="{FF2B5EF4-FFF2-40B4-BE49-F238E27FC236}">
                  <a16:creationId xmlns:a16="http://schemas.microsoft.com/office/drawing/2014/main" id="{433301E8-DB0E-47BD-9D5D-944CAEFADA9E}"/>
                </a:ext>
              </a:extLst>
            </p:cNvPr>
            <p:cNvGrpSpPr>
              <a:grpSpLocks noChangeAspect="1"/>
            </p:cNvGrpSpPr>
            <p:nvPr/>
          </p:nvGrpSpPr>
          <p:grpSpPr bwMode="auto">
            <a:xfrm rot="18923445">
              <a:off x="5963891" y="1767426"/>
              <a:ext cx="285692" cy="285786"/>
              <a:chOff x="14101" y="4437"/>
              <a:chExt cx="3056" cy="3057"/>
            </a:xfrm>
          </p:grpSpPr>
          <p:sp>
            <p:nvSpPr>
              <p:cNvPr id="4" name="Freeform 11">
                <a:extLst>
                  <a:ext uri="{FF2B5EF4-FFF2-40B4-BE49-F238E27FC236}">
                    <a16:creationId xmlns:a16="http://schemas.microsoft.com/office/drawing/2014/main" id="{9FD887E0-C213-4AE2-A110-E2C54AC2881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5" name="Freeform 12">
                <a:extLst>
                  <a:ext uri="{FF2B5EF4-FFF2-40B4-BE49-F238E27FC236}">
                    <a16:creationId xmlns:a16="http://schemas.microsoft.com/office/drawing/2014/main" id="{90EC0901-4568-4EB2-A298-8BEBEB550914}"/>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 name="Group 10">
              <a:extLst>
                <a:ext uri="{FF2B5EF4-FFF2-40B4-BE49-F238E27FC236}">
                  <a16:creationId xmlns:a16="http://schemas.microsoft.com/office/drawing/2014/main" id="{17622FF2-9F6A-4974-AAD8-A7B1546DCDAA}"/>
                </a:ext>
              </a:extLst>
            </p:cNvPr>
            <p:cNvGrpSpPr>
              <a:grpSpLocks noChangeAspect="1"/>
            </p:cNvGrpSpPr>
            <p:nvPr/>
          </p:nvGrpSpPr>
          <p:grpSpPr bwMode="auto">
            <a:xfrm rot="18923445">
              <a:off x="5823870" y="1809585"/>
              <a:ext cx="399751" cy="399882"/>
              <a:chOff x="14101" y="4437"/>
              <a:chExt cx="3056" cy="3057"/>
            </a:xfrm>
          </p:grpSpPr>
          <p:sp>
            <p:nvSpPr>
              <p:cNvPr id="7" name="Freeform 11">
                <a:extLst>
                  <a:ext uri="{FF2B5EF4-FFF2-40B4-BE49-F238E27FC236}">
                    <a16:creationId xmlns:a16="http://schemas.microsoft.com/office/drawing/2014/main" id="{683D6D82-86B3-4013-8530-3F88F29C054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8" name="Freeform 12">
                <a:extLst>
                  <a:ext uri="{FF2B5EF4-FFF2-40B4-BE49-F238E27FC236}">
                    <a16:creationId xmlns:a16="http://schemas.microsoft.com/office/drawing/2014/main" id="{90AA4EA4-5D60-4C99-B851-25573F9BC31B}"/>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grpSp>
        <p:nvGrpSpPr>
          <p:cNvPr id="28" name="Group 27">
            <a:extLst>
              <a:ext uri="{FF2B5EF4-FFF2-40B4-BE49-F238E27FC236}">
                <a16:creationId xmlns:a16="http://schemas.microsoft.com/office/drawing/2014/main" id="{121D15E5-FCA7-B58E-B88B-40B5262AC87C}"/>
              </a:ext>
            </a:extLst>
          </p:cNvPr>
          <p:cNvGrpSpPr/>
          <p:nvPr/>
        </p:nvGrpSpPr>
        <p:grpSpPr>
          <a:xfrm>
            <a:off x="578068" y="2917359"/>
            <a:ext cx="7545522" cy="1885463"/>
            <a:chOff x="1081843" y="1604851"/>
            <a:chExt cx="10799994" cy="2137880"/>
          </a:xfrm>
        </p:grpSpPr>
        <p:pic>
          <p:nvPicPr>
            <p:cNvPr id="14" name="Picture 13">
              <a:extLst>
                <a:ext uri="{FF2B5EF4-FFF2-40B4-BE49-F238E27FC236}">
                  <a16:creationId xmlns:a16="http://schemas.microsoft.com/office/drawing/2014/main" id="{0F5BE7A3-B89B-43A7-466E-A130347FFA86}"/>
                </a:ext>
              </a:extLst>
            </p:cNvPr>
            <p:cNvPicPr>
              <a:picLocks noChangeAspect="1"/>
            </p:cNvPicPr>
            <p:nvPr/>
          </p:nvPicPr>
          <p:blipFill>
            <a:blip r:embed="rId3"/>
            <a:stretch>
              <a:fillRect/>
            </a:stretch>
          </p:blipFill>
          <p:spPr>
            <a:xfrm>
              <a:off x="1081843" y="1625053"/>
              <a:ext cx="3274588" cy="2117678"/>
            </a:xfrm>
            <a:prstGeom prst="rect">
              <a:avLst/>
            </a:prstGeom>
          </p:spPr>
        </p:pic>
        <p:pic>
          <p:nvPicPr>
            <p:cNvPr id="19" name="Picture 18">
              <a:extLst>
                <a:ext uri="{FF2B5EF4-FFF2-40B4-BE49-F238E27FC236}">
                  <a16:creationId xmlns:a16="http://schemas.microsoft.com/office/drawing/2014/main" id="{27A05F16-AD0E-F43E-7FB9-163946F0A899}"/>
                </a:ext>
              </a:extLst>
            </p:cNvPr>
            <p:cNvPicPr>
              <a:picLocks noChangeAspect="1"/>
            </p:cNvPicPr>
            <p:nvPr/>
          </p:nvPicPr>
          <p:blipFill rotWithShape="1">
            <a:blip r:embed="rId4"/>
            <a:srcRect t="1137"/>
            <a:stretch/>
          </p:blipFill>
          <p:spPr>
            <a:xfrm>
              <a:off x="8607249" y="1604851"/>
              <a:ext cx="3274588" cy="2117678"/>
            </a:xfrm>
            <a:prstGeom prst="rect">
              <a:avLst/>
            </a:prstGeom>
          </p:spPr>
        </p:pic>
        <p:pic>
          <p:nvPicPr>
            <p:cNvPr id="26" name="Picture 25">
              <a:extLst>
                <a:ext uri="{FF2B5EF4-FFF2-40B4-BE49-F238E27FC236}">
                  <a16:creationId xmlns:a16="http://schemas.microsoft.com/office/drawing/2014/main" id="{68D7D973-C6FD-D661-7EC4-7C0EADB5B408}"/>
                </a:ext>
              </a:extLst>
            </p:cNvPr>
            <p:cNvPicPr>
              <a:picLocks noChangeAspect="1"/>
            </p:cNvPicPr>
            <p:nvPr/>
          </p:nvPicPr>
          <p:blipFill rotWithShape="1">
            <a:blip r:embed="rId5"/>
            <a:srcRect l="27989"/>
            <a:stretch/>
          </p:blipFill>
          <p:spPr>
            <a:xfrm>
              <a:off x="4844546" y="1604851"/>
              <a:ext cx="3274588" cy="2117678"/>
            </a:xfrm>
            <a:prstGeom prst="rect">
              <a:avLst/>
            </a:prstGeom>
          </p:spPr>
        </p:pic>
      </p:grpSp>
      <p:sp>
        <p:nvSpPr>
          <p:cNvPr id="29" name="TextBox 28">
            <a:extLst>
              <a:ext uri="{FF2B5EF4-FFF2-40B4-BE49-F238E27FC236}">
                <a16:creationId xmlns:a16="http://schemas.microsoft.com/office/drawing/2014/main" id="{51C6A92D-FE29-440B-E2B1-5EC524B34DFE}"/>
              </a:ext>
            </a:extLst>
          </p:cNvPr>
          <p:cNvSpPr txBox="1"/>
          <p:nvPr/>
        </p:nvSpPr>
        <p:spPr>
          <a:xfrm>
            <a:off x="1705149" y="5074782"/>
            <a:ext cx="8781702" cy="1477328"/>
          </a:xfrm>
          <a:prstGeom prst="rect">
            <a:avLst/>
          </a:prstGeom>
          <a:noFill/>
        </p:spPr>
        <p:txBody>
          <a:bodyPr wrap="square" rtlCol="0">
            <a:spAutoFit/>
          </a:bodyPr>
          <a:lstStyle/>
          <a:p>
            <a:pPr algn="ctr"/>
            <a:r>
              <a:rPr lang="zh-CN" altLang="en-US" b="1" dirty="0"/>
              <a:t>遗传信息从</a:t>
            </a:r>
            <a:r>
              <a:rPr lang="en-US" altLang="zh-CN" b="1" dirty="0"/>
              <a:t>DNA</a:t>
            </a:r>
            <a:r>
              <a:rPr lang="zh-CN" altLang="en-US" b="1" dirty="0"/>
              <a:t>到</a:t>
            </a:r>
            <a:r>
              <a:rPr lang="en-US" altLang="zh-CN" b="1" dirty="0"/>
              <a:t>RNA</a:t>
            </a:r>
            <a:r>
              <a:rPr lang="zh-CN" altLang="en-US" b="1" dirty="0"/>
              <a:t>到蛋白质</a:t>
            </a:r>
            <a:endParaRPr lang="en-US" altLang="zh-CN" b="1" dirty="0"/>
          </a:p>
          <a:p>
            <a:pPr algn="ctr"/>
            <a:endParaRPr lang="en-US" altLang="zh-CN" b="1" dirty="0"/>
          </a:p>
          <a:p>
            <a:pPr algn="ctr"/>
            <a:r>
              <a:rPr lang="zh-CN" altLang="en-US" b="1" dirty="0"/>
              <a:t>“蛋白质是生命活动的主要承担者”</a:t>
            </a:r>
            <a:endParaRPr lang="en-US" altLang="zh-CN" b="1" dirty="0"/>
          </a:p>
          <a:p>
            <a:pPr algn="ctr"/>
            <a:endParaRPr lang="en-US" altLang="zh-CN" b="1" dirty="0"/>
          </a:p>
          <a:p>
            <a:pPr algn="ctr"/>
            <a:r>
              <a:rPr lang="zh-CN" altLang="en-US" b="1" dirty="0"/>
              <a:t>高通量的确定细胞中蛋白质很难，</a:t>
            </a:r>
            <a:r>
              <a:rPr lang="zh-CN" altLang="en-US" b="1" dirty="0">
                <a:solidFill>
                  <a:srgbClr val="FF0000"/>
                </a:solidFill>
              </a:rPr>
              <a:t>但可以高通量的确定细胞中的</a:t>
            </a:r>
            <a:r>
              <a:rPr lang="en-US" altLang="zh-CN" b="1" dirty="0">
                <a:solidFill>
                  <a:srgbClr val="FF0000"/>
                </a:solidFill>
              </a:rPr>
              <a:t>RNA</a:t>
            </a:r>
            <a:endParaRPr lang="zh-CN" altLang="en-US" b="1" dirty="0">
              <a:solidFill>
                <a:srgbClr val="FF0000"/>
              </a:solidFill>
            </a:endParaRPr>
          </a:p>
        </p:txBody>
      </p:sp>
      <p:pic>
        <p:nvPicPr>
          <p:cNvPr id="31" name="Picture 30">
            <a:extLst>
              <a:ext uri="{FF2B5EF4-FFF2-40B4-BE49-F238E27FC236}">
                <a16:creationId xmlns:a16="http://schemas.microsoft.com/office/drawing/2014/main" id="{7E8F2AA3-1E18-FFFF-93E2-70CF4686ED97}"/>
              </a:ext>
            </a:extLst>
          </p:cNvPr>
          <p:cNvPicPr>
            <a:picLocks noChangeAspect="1"/>
          </p:cNvPicPr>
          <p:nvPr/>
        </p:nvPicPr>
        <p:blipFill>
          <a:blip r:embed="rId6"/>
          <a:stretch>
            <a:fillRect/>
          </a:stretch>
        </p:blipFill>
        <p:spPr>
          <a:xfrm>
            <a:off x="9082705" y="2917359"/>
            <a:ext cx="2287824" cy="1832012"/>
          </a:xfrm>
          <a:prstGeom prst="rect">
            <a:avLst/>
          </a:prstGeom>
        </p:spPr>
      </p:pic>
      <p:sp>
        <p:nvSpPr>
          <p:cNvPr id="38" name="TextBox 37">
            <a:extLst>
              <a:ext uri="{FF2B5EF4-FFF2-40B4-BE49-F238E27FC236}">
                <a16:creationId xmlns:a16="http://schemas.microsoft.com/office/drawing/2014/main" id="{852DAB4D-7D05-B103-4EA6-9AA5D3E6F21F}"/>
              </a:ext>
            </a:extLst>
          </p:cNvPr>
          <p:cNvSpPr txBox="1"/>
          <p:nvPr/>
        </p:nvSpPr>
        <p:spPr>
          <a:xfrm>
            <a:off x="0" y="6433719"/>
            <a:ext cx="6096000" cy="577081"/>
          </a:xfrm>
          <a:prstGeom prst="rect">
            <a:avLst/>
          </a:prstGeom>
          <a:noFill/>
        </p:spPr>
        <p:txBody>
          <a:bodyPr wrap="square">
            <a:spAutoFit/>
          </a:bodyPr>
          <a:lstStyle/>
          <a:p>
            <a:r>
              <a:rPr lang="zh-CN" altLang="en-US" sz="1050" dirty="0">
                <a:solidFill>
                  <a:schemeClr val="bg2"/>
                </a:solidFill>
                <a:hlinkClick r:id="rId7">
                  <a:extLst>
                    <a:ext uri="{A12FA001-AC4F-418D-AE19-62706E023703}">
                      <ahyp:hlinkClr xmlns:ahyp="http://schemas.microsoft.com/office/drawing/2018/hyperlinkcolor" val="tx"/>
                    </a:ext>
                  </a:extLst>
                </a:hlinkClick>
              </a:rPr>
              <a:t>https://www.bilibili.com/video/BV1kL411j77e/?spm_id_from=333.788.recommend_more_video.0&amp;vd_source=a451d45cf9d6be5cc79778cc23637354</a:t>
            </a:r>
            <a:endParaRPr lang="en-US" altLang="zh-CN" sz="1050" dirty="0">
              <a:solidFill>
                <a:schemeClr val="bg2"/>
              </a:solidFill>
            </a:endParaRPr>
          </a:p>
          <a:p>
            <a:endParaRPr lang="zh-CN" altLang="en-US" sz="1050" dirty="0"/>
          </a:p>
        </p:txBody>
      </p:sp>
      <p:pic>
        <p:nvPicPr>
          <p:cNvPr id="11" name="Picture 10">
            <a:extLst>
              <a:ext uri="{FF2B5EF4-FFF2-40B4-BE49-F238E27FC236}">
                <a16:creationId xmlns:a16="http://schemas.microsoft.com/office/drawing/2014/main" id="{A8E76E54-0E4C-CB5B-602F-BB7B10A945FA}"/>
              </a:ext>
            </a:extLst>
          </p:cNvPr>
          <p:cNvPicPr>
            <a:picLocks noChangeAspect="1"/>
          </p:cNvPicPr>
          <p:nvPr/>
        </p:nvPicPr>
        <p:blipFill>
          <a:blip r:embed="rId8"/>
          <a:stretch>
            <a:fillRect/>
          </a:stretch>
        </p:blipFill>
        <p:spPr>
          <a:xfrm>
            <a:off x="2917879" y="1098582"/>
            <a:ext cx="5926413" cy="1394450"/>
          </a:xfrm>
          <a:prstGeom prst="rect">
            <a:avLst/>
          </a:prstGeom>
        </p:spPr>
      </p:pic>
    </p:spTree>
    <p:extLst>
      <p:ext uri="{BB962C8B-B14F-4D97-AF65-F5344CB8AC3E}">
        <p14:creationId xmlns:p14="http://schemas.microsoft.com/office/powerpoint/2010/main" val="26596958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634B21F-4CB1-4605-8737-75AB085C8159}"/>
              </a:ext>
            </a:extLst>
          </p:cNvPr>
          <p:cNvSpPr txBox="1"/>
          <p:nvPr/>
        </p:nvSpPr>
        <p:spPr>
          <a:xfrm>
            <a:off x="267680" y="248364"/>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背景</a:t>
            </a:r>
            <a:r>
              <a:rPr lang="en-US" altLang="zh-CN" sz="3000" b="1" dirty="0">
                <a:solidFill>
                  <a:schemeClr val="accent1"/>
                </a:solidFill>
                <a:latin typeface="+mj-ea"/>
                <a:ea typeface="+mj-ea"/>
              </a:rPr>
              <a:t>-</a:t>
            </a:r>
            <a:r>
              <a:rPr lang="zh-CN" altLang="en-US" sz="3000" b="1" dirty="0">
                <a:solidFill>
                  <a:schemeClr val="accent1"/>
                </a:solidFill>
                <a:latin typeface="+mj-ea"/>
                <a:ea typeface="+mj-ea"/>
              </a:rPr>
              <a:t>转录组</a:t>
            </a:r>
          </a:p>
        </p:txBody>
      </p:sp>
      <p:grpSp>
        <p:nvGrpSpPr>
          <p:cNvPr id="9" name="组合 8">
            <a:extLst>
              <a:ext uri="{FF2B5EF4-FFF2-40B4-BE49-F238E27FC236}">
                <a16:creationId xmlns:a16="http://schemas.microsoft.com/office/drawing/2014/main" id="{85D761FB-9AC5-4C85-927B-4EB33BB80C2B}"/>
              </a:ext>
            </a:extLst>
          </p:cNvPr>
          <p:cNvGrpSpPr/>
          <p:nvPr/>
        </p:nvGrpSpPr>
        <p:grpSpPr>
          <a:xfrm>
            <a:off x="2293424" y="258128"/>
            <a:ext cx="425713" cy="442041"/>
            <a:chOff x="5823870" y="1767426"/>
            <a:chExt cx="425713" cy="442041"/>
          </a:xfrm>
        </p:grpSpPr>
        <p:grpSp>
          <p:nvGrpSpPr>
            <p:cNvPr id="3" name="Group 10">
              <a:extLst>
                <a:ext uri="{FF2B5EF4-FFF2-40B4-BE49-F238E27FC236}">
                  <a16:creationId xmlns:a16="http://schemas.microsoft.com/office/drawing/2014/main" id="{433301E8-DB0E-47BD-9D5D-944CAEFADA9E}"/>
                </a:ext>
              </a:extLst>
            </p:cNvPr>
            <p:cNvGrpSpPr>
              <a:grpSpLocks noChangeAspect="1"/>
            </p:cNvGrpSpPr>
            <p:nvPr/>
          </p:nvGrpSpPr>
          <p:grpSpPr bwMode="auto">
            <a:xfrm rot="18923445">
              <a:off x="5963891" y="1767426"/>
              <a:ext cx="285692" cy="285786"/>
              <a:chOff x="14101" y="4437"/>
              <a:chExt cx="3056" cy="3057"/>
            </a:xfrm>
          </p:grpSpPr>
          <p:sp>
            <p:nvSpPr>
              <p:cNvPr id="4" name="Freeform 11">
                <a:extLst>
                  <a:ext uri="{FF2B5EF4-FFF2-40B4-BE49-F238E27FC236}">
                    <a16:creationId xmlns:a16="http://schemas.microsoft.com/office/drawing/2014/main" id="{9FD887E0-C213-4AE2-A110-E2C54AC2881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5" name="Freeform 12">
                <a:extLst>
                  <a:ext uri="{FF2B5EF4-FFF2-40B4-BE49-F238E27FC236}">
                    <a16:creationId xmlns:a16="http://schemas.microsoft.com/office/drawing/2014/main" id="{90EC0901-4568-4EB2-A298-8BEBEB550914}"/>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 name="Group 10">
              <a:extLst>
                <a:ext uri="{FF2B5EF4-FFF2-40B4-BE49-F238E27FC236}">
                  <a16:creationId xmlns:a16="http://schemas.microsoft.com/office/drawing/2014/main" id="{17622FF2-9F6A-4974-AAD8-A7B1546DCDAA}"/>
                </a:ext>
              </a:extLst>
            </p:cNvPr>
            <p:cNvGrpSpPr>
              <a:grpSpLocks noChangeAspect="1"/>
            </p:cNvGrpSpPr>
            <p:nvPr/>
          </p:nvGrpSpPr>
          <p:grpSpPr bwMode="auto">
            <a:xfrm rot="18923445">
              <a:off x="5823870" y="1809585"/>
              <a:ext cx="399751" cy="399882"/>
              <a:chOff x="14101" y="4437"/>
              <a:chExt cx="3056" cy="3057"/>
            </a:xfrm>
          </p:grpSpPr>
          <p:sp>
            <p:nvSpPr>
              <p:cNvPr id="7" name="Freeform 11">
                <a:extLst>
                  <a:ext uri="{FF2B5EF4-FFF2-40B4-BE49-F238E27FC236}">
                    <a16:creationId xmlns:a16="http://schemas.microsoft.com/office/drawing/2014/main" id="{683D6D82-86B3-4013-8530-3F88F29C054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8" name="Freeform 12">
                <a:extLst>
                  <a:ext uri="{FF2B5EF4-FFF2-40B4-BE49-F238E27FC236}">
                    <a16:creationId xmlns:a16="http://schemas.microsoft.com/office/drawing/2014/main" id="{90AA4EA4-5D60-4C99-B851-25573F9BC31B}"/>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pic>
        <p:nvPicPr>
          <p:cNvPr id="17" name="Picture 16">
            <a:extLst>
              <a:ext uri="{FF2B5EF4-FFF2-40B4-BE49-F238E27FC236}">
                <a16:creationId xmlns:a16="http://schemas.microsoft.com/office/drawing/2014/main" id="{5D82857E-88C1-E7A7-71C4-CBBA25B7BFD7}"/>
              </a:ext>
            </a:extLst>
          </p:cNvPr>
          <p:cNvPicPr>
            <a:picLocks noChangeAspect="1"/>
          </p:cNvPicPr>
          <p:nvPr/>
        </p:nvPicPr>
        <p:blipFill>
          <a:blip r:embed="rId3"/>
          <a:stretch>
            <a:fillRect/>
          </a:stretch>
        </p:blipFill>
        <p:spPr>
          <a:xfrm>
            <a:off x="1656144" y="2263255"/>
            <a:ext cx="8879712" cy="2480120"/>
          </a:xfrm>
          <a:prstGeom prst="rect">
            <a:avLst/>
          </a:prstGeom>
        </p:spPr>
      </p:pic>
      <p:sp>
        <p:nvSpPr>
          <p:cNvPr id="20" name="TextBox 19">
            <a:extLst>
              <a:ext uri="{FF2B5EF4-FFF2-40B4-BE49-F238E27FC236}">
                <a16:creationId xmlns:a16="http://schemas.microsoft.com/office/drawing/2014/main" id="{7BB540FC-1364-572D-0521-A2932E0980B8}"/>
              </a:ext>
            </a:extLst>
          </p:cNvPr>
          <p:cNvSpPr txBox="1"/>
          <p:nvPr/>
        </p:nvSpPr>
        <p:spPr>
          <a:xfrm>
            <a:off x="2485674" y="5162195"/>
            <a:ext cx="1439818" cy="307777"/>
          </a:xfrm>
          <a:prstGeom prst="rect">
            <a:avLst/>
          </a:prstGeom>
          <a:noFill/>
        </p:spPr>
        <p:txBody>
          <a:bodyPr wrap="none" rtlCol="0">
            <a:spAutoFit/>
          </a:bodyPr>
          <a:lstStyle/>
          <a:p>
            <a:r>
              <a:rPr lang="en-US" sz="1400" b="1" dirty="0">
                <a:latin typeface="Microsoft YaHei" panose="020B0503020204020204" pitchFamily="34" charset="-122"/>
                <a:ea typeface="Microsoft YaHei" panose="020B0503020204020204" pitchFamily="34" charset="-122"/>
                <a:cs typeface="Arial" panose="020B0604020202020204" pitchFamily="34" charset="0"/>
              </a:rPr>
              <a:t>Bulk RNA-</a:t>
            </a:r>
            <a:r>
              <a:rPr lang="en-US" sz="1400" b="1" dirty="0" err="1">
                <a:latin typeface="Microsoft YaHei" panose="020B0503020204020204" pitchFamily="34" charset="-122"/>
                <a:ea typeface="Microsoft YaHei" panose="020B0503020204020204" pitchFamily="34" charset="-122"/>
                <a:cs typeface="Arial" panose="020B0604020202020204" pitchFamily="34" charset="0"/>
              </a:rPr>
              <a:t>seq</a:t>
            </a:r>
            <a:endParaRPr lang="en-US" sz="1400" b="1"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TextBox 20">
            <a:extLst>
              <a:ext uri="{FF2B5EF4-FFF2-40B4-BE49-F238E27FC236}">
                <a16:creationId xmlns:a16="http://schemas.microsoft.com/office/drawing/2014/main" id="{1A0A3A26-3E8C-76FC-0E04-EE4A5722DBF2}"/>
              </a:ext>
            </a:extLst>
          </p:cNvPr>
          <p:cNvSpPr txBox="1"/>
          <p:nvPr/>
        </p:nvSpPr>
        <p:spPr>
          <a:xfrm>
            <a:off x="4971273" y="5162195"/>
            <a:ext cx="2419124" cy="307777"/>
          </a:xfrm>
          <a:prstGeom prst="rect">
            <a:avLst/>
          </a:prstGeom>
          <a:noFill/>
        </p:spPr>
        <p:txBody>
          <a:bodyPr wrap="none" rtlCol="0">
            <a:spAutoFit/>
          </a:bodyPr>
          <a:lstStyle/>
          <a:p>
            <a:r>
              <a:rPr lang="en-US" sz="1400" b="1" dirty="0">
                <a:latin typeface="Microsoft YaHei" panose="020B0503020204020204" pitchFamily="34" charset="-122"/>
                <a:ea typeface="Microsoft YaHei" panose="020B0503020204020204" pitchFamily="34" charset="-122"/>
                <a:cs typeface="Arial" panose="020B0604020202020204" pitchFamily="34" charset="0"/>
              </a:rPr>
              <a:t>Single cell transcriptome</a:t>
            </a:r>
          </a:p>
        </p:txBody>
      </p:sp>
      <p:sp>
        <p:nvSpPr>
          <p:cNvPr id="22" name="TextBox 21">
            <a:extLst>
              <a:ext uri="{FF2B5EF4-FFF2-40B4-BE49-F238E27FC236}">
                <a16:creationId xmlns:a16="http://schemas.microsoft.com/office/drawing/2014/main" id="{75383BB0-C613-4730-4D43-506808200FE2}"/>
              </a:ext>
            </a:extLst>
          </p:cNvPr>
          <p:cNvSpPr txBox="1"/>
          <p:nvPr/>
        </p:nvSpPr>
        <p:spPr>
          <a:xfrm>
            <a:off x="8245013" y="5162194"/>
            <a:ext cx="2123658" cy="307777"/>
          </a:xfrm>
          <a:prstGeom prst="rect">
            <a:avLst/>
          </a:prstGeom>
          <a:noFill/>
        </p:spPr>
        <p:txBody>
          <a:bodyPr wrap="none" rtlCol="0">
            <a:spAutoFit/>
          </a:bodyPr>
          <a:lstStyle/>
          <a:p>
            <a:r>
              <a:rPr lang="en-US" sz="1400" b="1" dirty="0">
                <a:latin typeface="Microsoft YaHei" panose="020B0503020204020204" pitchFamily="34" charset="-122"/>
                <a:ea typeface="Microsoft YaHei" panose="020B0503020204020204" pitchFamily="34" charset="-122"/>
                <a:cs typeface="Arial" panose="020B0604020202020204" pitchFamily="34" charset="0"/>
              </a:rPr>
              <a:t>Spatial transcriptome</a:t>
            </a:r>
          </a:p>
        </p:txBody>
      </p:sp>
      <p:sp>
        <p:nvSpPr>
          <p:cNvPr id="23" name="Right Arrow 15">
            <a:extLst>
              <a:ext uri="{FF2B5EF4-FFF2-40B4-BE49-F238E27FC236}">
                <a16:creationId xmlns:a16="http://schemas.microsoft.com/office/drawing/2014/main" id="{C20B7024-E37B-EB92-3FE7-B77B6D6B99A8}"/>
              </a:ext>
            </a:extLst>
          </p:cNvPr>
          <p:cNvSpPr/>
          <p:nvPr/>
        </p:nvSpPr>
        <p:spPr>
          <a:xfrm>
            <a:off x="4361737" y="3393555"/>
            <a:ext cx="210770" cy="219523"/>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icrosoft YaHei" panose="020B0503020204020204" pitchFamily="34" charset="-122"/>
              <a:ea typeface="Microsoft YaHei" panose="020B0503020204020204" pitchFamily="34" charset="-122"/>
            </a:endParaRPr>
          </a:p>
        </p:txBody>
      </p:sp>
      <p:sp>
        <p:nvSpPr>
          <p:cNvPr id="24" name="Right Arrow 16">
            <a:extLst>
              <a:ext uri="{FF2B5EF4-FFF2-40B4-BE49-F238E27FC236}">
                <a16:creationId xmlns:a16="http://schemas.microsoft.com/office/drawing/2014/main" id="{7477F1DB-AEF4-21A9-6E11-C2D2F0D5F108}"/>
              </a:ext>
            </a:extLst>
          </p:cNvPr>
          <p:cNvSpPr/>
          <p:nvPr/>
        </p:nvSpPr>
        <p:spPr>
          <a:xfrm>
            <a:off x="7471118" y="3393553"/>
            <a:ext cx="210770" cy="219523"/>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icrosoft YaHei" panose="020B0503020204020204" pitchFamily="34" charset="-122"/>
              <a:ea typeface="Microsoft YaHei" panose="020B0503020204020204" pitchFamily="34" charset="-122"/>
            </a:endParaRPr>
          </a:p>
        </p:txBody>
      </p:sp>
      <p:sp>
        <p:nvSpPr>
          <p:cNvPr id="27" name="Rectangle 26">
            <a:extLst>
              <a:ext uri="{FF2B5EF4-FFF2-40B4-BE49-F238E27FC236}">
                <a16:creationId xmlns:a16="http://schemas.microsoft.com/office/drawing/2014/main" id="{C8F18232-FF70-16FE-3A2D-9E52B1B78E86}"/>
              </a:ext>
            </a:extLst>
          </p:cNvPr>
          <p:cNvSpPr/>
          <p:nvPr/>
        </p:nvSpPr>
        <p:spPr>
          <a:xfrm>
            <a:off x="2485674" y="1475103"/>
            <a:ext cx="7007181" cy="369332"/>
          </a:xfrm>
          <a:prstGeom prst="rect">
            <a:avLst/>
          </a:prstGeom>
        </p:spPr>
        <p:txBody>
          <a:bodyPr wrap="square">
            <a:spAutoFit/>
          </a:bodyPr>
          <a:lstStyle/>
          <a:p>
            <a:r>
              <a:rPr lang="zh-CN" altLang="en-US" b="1" dirty="0">
                <a:latin typeface="Microsoft YaHei" panose="020B0503020204020204" pitchFamily="34" charset="-122"/>
                <a:ea typeface="Microsoft YaHei" panose="020B0503020204020204" pitchFamily="34" charset="-122"/>
                <a:cs typeface="SimHei" charset="-122"/>
              </a:rPr>
              <a:t>空间转录组技术可以</a:t>
            </a:r>
            <a:r>
              <a:rPr lang="ja-JP" altLang="en-US" b="1" dirty="0">
                <a:latin typeface="Microsoft YaHei" panose="020B0503020204020204" pitchFamily="34" charset="-122"/>
                <a:ea typeface="Microsoft YaHei" panose="020B0503020204020204" pitchFamily="34" charset="-122"/>
                <a:cs typeface="SimHei" charset="-122"/>
              </a:rPr>
              <a:t>同时获得细胞的基因表达量和空间位置信息</a:t>
            </a:r>
            <a:endParaRPr lang="en-US" altLang="ja-JP" b="1" dirty="0">
              <a:latin typeface="Microsoft YaHei" panose="020B0503020204020204" pitchFamily="34" charset="-122"/>
              <a:ea typeface="Microsoft YaHei" panose="020B0503020204020204" pitchFamily="34" charset="-122"/>
              <a:cs typeface="SimHei" charset="-122"/>
            </a:endParaRPr>
          </a:p>
        </p:txBody>
      </p:sp>
      <p:sp>
        <p:nvSpPr>
          <p:cNvPr id="11" name="TextBox 10">
            <a:extLst>
              <a:ext uri="{FF2B5EF4-FFF2-40B4-BE49-F238E27FC236}">
                <a16:creationId xmlns:a16="http://schemas.microsoft.com/office/drawing/2014/main" id="{609F8E2F-8417-E3FD-67D5-B8A52E5AB282}"/>
              </a:ext>
            </a:extLst>
          </p:cNvPr>
          <p:cNvSpPr txBox="1"/>
          <p:nvPr/>
        </p:nvSpPr>
        <p:spPr>
          <a:xfrm>
            <a:off x="0" y="6577800"/>
            <a:ext cx="5438274" cy="276999"/>
          </a:xfrm>
          <a:prstGeom prst="rect">
            <a:avLst/>
          </a:prstGeom>
          <a:noFill/>
        </p:spPr>
        <p:txBody>
          <a:bodyPr wrap="square" rtlCol="0">
            <a:spAutoFit/>
          </a:bodyPr>
          <a:lstStyle/>
          <a:p>
            <a:r>
              <a:rPr lang="en-US" altLang="zh-CN" sz="1200" dirty="0"/>
              <a:t>Nature methods 2020</a:t>
            </a:r>
            <a:endParaRPr lang="zh-CN" altLang="en-US" sz="1200" dirty="0"/>
          </a:p>
        </p:txBody>
      </p:sp>
    </p:spTree>
    <p:extLst>
      <p:ext uri="{BB962C8B-B14F-4D97-AF65-F5344CB8AC3E}">
        <p14:creationId xmlns:p14="http://schemas.microsoft.com/office/powerpoint/2010/main" val="144028738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634B21F-4CB1-4605-8737-75AB085C8159}"/>
              </a:ext>
            </a:extLst>
          </p:cNvPr>
          <p:cNvSpPr txBox="1"/>
          <p:nvPr/>
        </p:nvSpPr>
        <p:spPr>
          <a:xfrm>
            <a:off x="360124" y="187404"/>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空间转录组</a:t>
            </a:r>
          </a:p>
        </p:txBody>
      </p:sp>
      <p:grpSp>
        <p:nvGrpSpPr>
          <p:cNvPr id="9" name="组合 8">
            <a:extLst>
              <a:ext uri="{FF2B5EF4-FFF2-40B4-BE49-F238E27FC236}">
                <a16:creationId xmlns:a16="http://schemas.microsoft.com/office/drawing/2014/main" id="{85D761FB-9AC5-4C85-927B-4EB33BB80C2B}"/>
              </a:ext>
            </a:extLst>
          </p:cNvPr>
          <p:cNvGrpSpPr/>
          <p:nvPr/>
        </p:nvGrpSpPr>
        <p:grpSpPr>
          <a:xfrm>
            <a:off x="2291743" y="187404"/>
            <a:ext cx="425713" cy="442041"/>
            <a:chOff x="5823870" y="1767426"/>
            <a:chExt cx="425713" cy="442041"/>
          </a:xfrm>
        </p:grpSpPr>
        <p:grpSp>
          <p:nvGrpSpPr>
            <p:cNvPr id="3" name="Group 10">
              <a:extLst>
                <a:ext uri="{FF2B5EF4-FFF2-40B4-BE49-F238E27FC236}">
                  <a16:creationId xmlns:a16="http://schemas.microsoft.com/office/drawing/2014/main" id="{433301E8-DB0E-47BD-9D5D-944CAEFADA9E}"/>
                </a:ext>
              </a:extLst>
            </p:cNvPr>
            <p:cNvGrpSpPr>
              <a:grpSpLocks noChangeAspect="1"/>
            </p:cNvGrpSpPr>
            <p:nvPr/>
          </p:nvGrpSpPr>
          <p:grpSpPr bwMode="auto">
            <a:xfrm rot="18923445">
              <a:off x="5963891" y="1767426"/>
              <a:ext cx="285692" cy="285786"/>
              <a:chOff x="14101" y="4437"/>
              <a:chExt cx="3056" cy="3057"/>
            </a:xfrm>
          </p:grpSpPr>
          <p:sp>
            <p:nvSpPr>
              <p:cNvPr id="4" name="Freeform 11">
                <a:extLst>
                  <a:ext uri="{FF2B5EF4-FFF2-40B4-BE49-F238E27FC236}">
                    <a16:creationId xmlns:a16="http://schemas.microsoft.com/office/drawing/2014/main" id="{9FD887E0-C213-4AE2-A110-E2C54AC2881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5" name="Freeform 12">
                <a:extLst>
                  <a:ext uri="{FF2B5EF4-FFF2-40B4-BE49-F238E27FC236}">
                    <a16:creationId xmlns:a16="http://schemas.microsoft.com/office/drawing/2014/main" id="{90EC0901-4568-4EB2-A298-8BEBEB550914}"/>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 name="Group 10">
              <a:extLst>
                <a:ext uri="{FF2B5EF4-FFF2-40B4-BE49-F238E27FC236}">
                  <a16:creationId xmlns:a16="http://schemas.microsoft.com/office/drawing/2014/main" id="{17622FF2-9F6A-4974-AAD8-A7B1546DCDAA}"/>
                </a:ext>
              </a:extLst>
            </p:cNvPr>
            <p:cNvGrpSpPr>
              <a:grpSpLocks noChangeAspect="1"/>
            </p:cNvGrpSpPr>
            <p:nvPr/>
          </p:nvGrpSpPr>
          <p:grpSpPr bwMode="auto">
            <a:xfrm rot="18923445">
              <a:off x="5823870" y="1809585"/>
              <a:ext cx="399751" cy="399882"/>
              <a:chOff x="14101" y="4437"/>
              <a:chExt cx="3056" cy="3057"/>
            </a:xfrm>
          </p:grpSpPr>
          <p:sp>
            <p:nvSpPr>
              <p:cNvPr id="7" name="Freeform 11">
                <a:extLst>
                  <a:ext uri="{FF2B5EF4-FFF2-40B4-BE49-F238E27FC236}">
                    <a16:creationId xmlns:a16="http://schemas.microsoft.com/office/drawing/2014/main" id="{683D6D82-86B3-4013-8530-3F88F29C054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8" name="Freeform 12">
                <a:extLst>
                  <a:ext uri="{FF2B5EF4-FFF2-40B4-BE49-F238E27FC236}">
                    <a16:creationId xmlns:a16="http://schemas.microsoft.com/office/drawing/2014/main" id="{90AA4EA4-5D60-4C99-B851-25573F9BC31B}"/>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10" name="灯片编号占位符 9">
            <a:extLst>
              <a:ext uri="{FF2B5EF4-FFF2-40B4-BE49-F238E27FC236}">
                <a16:creationId xmlns:a16="http://schemas.microsoft.com/office/drawing/2014/main" id="{6341BFFC-3F89-4918-5697-F03D41AE0E30}"/>
              </a:ext>
            </a:extLst>
          </p:cNvPr>
          <p:cNvSpPr>
            <a:spLocks noGrp="1"/>
          </p:cNvSpPr>
          <p:nvPr>
            <p:ph type="sldNum" sz="quarter" idx="12"/>
          </p:nvPr>
        </p:nvSpPr>
        <p:spPr/>
        <p:txBody>
          <a:bodyPr/>
          <a:lstStyle/>
          <a:p>
            <a:fld id="{E4F05AE2-E521-4071-B027-062C254CFD7B}" type="slidenum">
              <a:rPr lang="zh-CN" altLang="en-US" smtClean="0"/>
              <a:t>6</a:t>
            </a:fld>
            <a:endParaRPr lang="zh-CN" altLang="en-US"/>
          </a:p>
        </p:txBody>
      </p:sp>
      <p:sp>
        <p:nvSpPr>
          <p:cNvPr id="21" name="Rectangle 20">
            <a:extLst>
              <a:ext uri="{FF2B5EF4-FFF2-40B4-BE49-F238E27FC236}">
                <a16:creationId xmlns:a16="http://schemas.microsoft.com/office/drawing/2014/main" id="{D68DE4FE-3C31-359C-0B16-68C3D7705C42}"/>
              </a:ext>
            </a:extLst>
          </p:cNvPr>
          <p:cNvSpPr/>
          <p:nvPr/>
        </p:nvSpPr>
        <p:spPr>
          <a:xfrm>
            <a:off x="0" y="6492884"/>
            <a:ext cx="2888193" cy="276999"/>
          </a:xfrm>
          <a:prstGeom prst="rect">
            <a:avLst/>
          </a:prstGeom>
        </p:spPr>
        <p:txBody>
          <a:bodyPr wrap="square">
            <a:spAutoFit/>
          </a:bodyPr>
          <a:lstStyle/>
          <a:p>
            <a:r>
              <a:rPr lang="en-US" sz="1200" dirty="0">
                <a:latin typeface="Arial" charset="0"/>
                <a:ea typeface="Arial" charset="0"/>
                <a:cs typeface="Arial" charset="0"/>
              </a:rPr>
              <a:t>Anjali Rao </a:t>
            </a:r>
            <a:r>
              <a:rPr lang="en-US" altLang="zh-CN" sz="1200" dirty="0">
                <a:solidFill>
                  <a:srgbClr val="212121"/>
                </a:solidFill>
                <a:latin typeface="Arial" charset="0"/>
                <a:ea typeface="Arial" charset="0"/>
                <a:cs typeface="Arial" charset="0"/>
              </a:rPr>
              <a:t>et</a:t>
            </a:r>
            <a:r>
              <a:rPr lang="zh-CN" altLang="en-US" sz="1200" dirty="0">
                <a:solidFill>
                  <a:srgbClr val="212121"/>
                </a:solidFill>
                <a:latin typeface="Arial" charset="0"/>
                <a:ea typeface="Arial" charset="0"/>
                <a:cs typeface="Arial" charset="0"/>
              </a:rPr>
              <a:t> </a:t>
            </a:r>
            <a:r>
              <a:rPr lang="en-US" altLang="zh-CN" sz="1200" dirty="0">
                <a:solidFill>
                  <a:srgbClr val="212121"/>
                </a:solidFill>
                <a:latin typeface="Arial" charset="0"/>
                <a:ea typeface="Arial" charset="0"/>
                <a:cs typeface="Arial" charset="0"/>
              </a:rPr>
              <a:t>al.,</a:t>
            </a:r>
            <a:r>
              <a:rPr lang="zh-CN" altLang="en-US" sz="1200" dirty="0">
                <a:solidFill>
                  <a:srgbClr val="212121"/>
                </a:solidFill>
                <a:latin typeface="Arial" charset="0"/>
                <a:ea typeface="Arial" charset="0"/>
                <a:cs typeface="Arial" charset="0"/>
              </a:rPr>
              <a:t> </a:t>
            </a:r>
            <a:r>
              <a:rPr lang="en-US" sz="1200" dirty="0">
                <a:solidFill>
                  <a:srgbClr val="212121"/>
                </a:solidFill>
                <a:latin typeface="Arial" charset="0"/>
                <a:ea typeface="Arial" charset="0"/>
                <a:cs typeface="Arial" charset="0"/>
              </a:rPr>
              <a:t> </a:t>
            </a:r>
            <a:r>
              <a:rPr lang="en-US" altLang="zh-CN" sz="1200" b="1" i="1" dirty="0">
                <a:solidFill>
                  <a:srgbClr val="212121"/>
                </a:solidFill>
                <a:latin typeface="Arial" charset="0"/>
                <a:ea typeface="Arial" charset="0"/>
                <a:cs typeface="Arial" charset="0"/>
              </a:rPr>
              <a:t>Nature</a:t>
            </a:r>
            <a:r>
              <a:rPr lang="zh-CN" altLang="en-US" sz="1200" b="1" i="1" dirty="0">
                <a:solidFill>
                  <a:srgbClr val="212121"/>
                </a:solidFill>
                <a:latin typeface="Arial" charset="0"/>
                <a:ea typeface="Arial" charset="0"/>
                <a:cs typeface="Arial" charset="0"/>
              </a:rPr>
              <a:t> </a:t>
            </a:r>
            <a:r>
              <a:rPr lang="en-US" altLang="zh-CN" sz="1200" b="1" i="1" dirty="0">
                <a:solidFill>
                  <a:srgbClr val="212121"/>
                </a:solidFill>
                <a:latin typeface="Arial" charset="0"/>
                <a:ea typeface="Arial" charset="0"/>
                <a:cs typeface="Arial" charset="0"/>
              </a:rPr>
              <a:t>Review</a:t>
            </a:r>
            <a:r>
              <a:rPr lang="en-US" altLang="zh-CN" sz="1200" dirty="0">
                <a:solidFill>
                  <a:srgbClr val="212121"/>
                </a:solidFill>
                <a:latin typeface="Arial" charset="0"/>
                <a:ea typeface="Arial" charset="0"/>
                <a:cs typeface="Arial" charset="0"/>
              </a:rPr>
              <a:t>,</a:t>
            </a:r>
            <a:r>
              <a:rPr lang="zh-CN" altLang="en-US" sz="1200" dirty="0">
                <a:solidFill>
                  <a:srgbClr val="212121"/>
                </a:solidFill>
                <a:latin typeface="Arial" charset="0"/>
                <a:ea typeface="Arial" charset="0"/>
                <a:cs typeface="Arial" charset="0"/>
              </a:rPr>
              <a:t> </a:t>
            </a:r>
            <a:r>
              <a:rPr lang="en-US" altLang="zh-CN" sz="1200" dirty="0">
                <a:solidFill>
                  <a:srgbClr val="212121"/>
                </a:solidFill>
                <a:latin typeface="Arial" charset="0"/>
                <a:ea typeface="Arial" charset="0"/>
                <a:cs typeface="Arial" charset="0"/>
              </a:rPr>
              <a:t>2021</a:t>
            </a:r>
            <a:endParaRPr lang="en-US" sz="1200" dirty="0">
              <a:latin typeface="Arial" charset="0"/>
              <a:ea typeface="Arial" charset="0"/>
              <a:cs typeface="Arial" charset="0"/>
            </a:endParaRPr>
          </a:p>
        </p:txBody>
      </p:sp>
      <p:sp>
        <p:nvSpPr>
          <p:cNvPr id="22" name="矩形 2">
            <a:extLst>
              <a:ext uri="{FF2B5EF4-FFF2-40B4-BE49-F238E27FC236}">
                <a16:creationId xmlns:a16="http://schemas.microsoft.com/office/drawing/2014/main" id="{86C892DC-F9BA-9763-AD31-F87674DEBE32}"/>
              </a:ext>
            </a:extLst>
          </p:cNvPr>
          <p:cNvSpPr/>
          <p:nvPr/>
        </p:nvSpPr>
        <p:spPr>
          <a:xfrm>
            <a:off x="1624315" y="5809439"/>
            <a:ext cx="8615290" cy="5078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cs typeface="+mn-cs"/>
              </a:rPr>
              <a:t>当前主流的空间转录组技术可以简单分为基于</a:t>
            </a:r>
            <a:r>
              <a:rPr kumimoji="0" lang="ja-JP" altLang="en-US"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成像</a:t>
            </a:r>
            <a:r>
              <a:rPr kumimoji="0" lang="ja-JP" altLang="en-US" sz="1800" b="1"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cs typeface="+mn-cs"/>
              </a:rPr>
              <a:t>和基于</a:t>
            </a:r>
            <a:r>
              <a:rPr lang="en-US" altLang="zh-CN" b="1" dirty="0">
                <a:solidFill>
                  <a:srgbClr val="C00000"/>
                </a:solidFill>
                <a:latin typeface="Microsoft YaHei" panose="020B0503020204020204" pitchFamily="34" charset="-122"/>
                <a:ea typeface="Microsoft YaHei" panose="020B0503020204020204" pitchFamily="34" charset="-122"/>
              </a:rPr>
              <a:t>NGS-</a:t>
            </a:r>
            <a:r>
              <a:rPr lang="ja-JP" altLang="en-US" b="1" dirty="0">
                <a:solidFill>
                  <a:srgbClr val="C00000"/>
                </a:solidFill>
                <a:latin typeface="Microsoft YaHei" panose="020B0503020204020204" pitchFamily="34" charset="-122"/>
                <a:ea typeface="Microsoft YaHei" panose="020B0503020204020204" pitchFamily="34" charset="-122"/>
              </a:rPr>
              <a:t>测</a:t>
            </a:r>
            <a:r>
              <a:rPr kumimoji="0" lang="ja-JP" altLang="en-US" sz="1800" b="1" i="0" u="none" strike="noStrike" kern="1200" cap="none" spc="0" normalizeH="0" baseline="0" noProof="0" dirty="0">
                <a:ln>
                  <a:noFill/>
                </a:ln>
                <a:solidFill>
                  <a:srgbClr val="C00000"/>
                </a:solidFill>
                <a:effectLst/>
                <a:uLnTx/>
                <a:uFillTx/>
                <a:latin typeface="Microsoft YaHei" panose="020B0503020204020204" pitchFamily="34" charset="-122"/>
                <a:ea typeface="Microsoft YaHei" panose="020B0503020204020204" pitchFamily="34" charset="-122"/>
                <a:cs typeface="+mn-cs"/>
              </a:rPr>
              <a:t>序</a:t>
            </a:r>
            <a:r>
              <a:rPr kumimoji="0" lang="ja-JP" altLang="en-US" sz="1800" b="1" i="0" u="none" strike="noStrike" kern="1200" cap="none" spc="0" normalizeH="0" baseline="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cs typeface="+mn-cs"/>
              </a:rPr>
              <a:t>两类</a:t>
            </a:r>
            <a:endParaRPr kumimoji="0" lang="en-US" altLang="zh-CN" sz="1800" b="1" i="0" u="none" strike="noStrike" kern="1200" cap="none" spc="0" normalizeH="0" baseline="30000" noProof="0" dirty="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cs typeface="+mn-cs"/>
            </a:endParaRPr>
          </a:p>
        </p:txBody>
      </p:sp>
      <p:pic>
        <p:nvPicPr>
          <p:cNvPr id="25" name="Picture 24">
            <a:extLst>
              <a:ext uri="{FF2B5EF4-FFF2-40B4-BE49-F238E27FC236}">
                <a16:creationId xmlns:a16="http://schemas.microsoft.com/office/drawing/2014/main" id="{09196EA9-8271-1263-314B-62F95118B519}"/>
              </a:ext>
            </a:extLst>
          </p:cNvPr>
          <p:cNvPicPr>
            <a:picLocks noChangeAspect="1"/>
          </p:cNvPicPr>
          <p:nvPr/>
        </p:nvPicPr>
        <p:blipFill>
          <a:blip r:embed="rId3"/>
          <a:stretch>
            <a:fillRect/>
          </a:stretch>
        </p:blipFill>
        <p:spPr>
          <a:xfrm>
            <a:off x="1130765" y="3429000"/>
            <a:ext cx="4631386" cy="1926267"/>
          </a:xfrm>
          <a:prstGeom prst="rect">
            <a:avLst/>
          </a:prstGeom>
        </p:spPr>
      </p:pic>
      <p:pic>
        <p:nvPicPr>
          <p:cNvPr id="27" name="Picture 26">
            <a:extLst>
              <a:ext uri="{FF2B5EF4-FFF2-40B4-BE49-F238E27FC236}">
                <a16:creationId xmlns:a16="http://schemas.microsoft.com/office/drawing/2014/main" id="{63BD79C7-2D06-4594-83D7-64FC9A645FB9}"/>
              </a:ext>
            </a:extLst>
          </p:cNvPr>
          <p:cNvPicPr>
            <a:picLocks noChangeAspect="1"/>
          </p:cNvPicPr>
          <p:nvPr/>
        </p:nvPicPr>
        <p:blipFill>
          <a:blip r:embed="rId4"/>
          <a:stretch>
            <a:fillRect/>
          </a:stretch>
        </p:blipFill>
        <p:spPr>
          <a:xfrm>
            <a:off x="6518493" y="3429000"/>
            <a:ext cx="4904317" cy="1614940"/>
          </a:xfrm>
          <a:prstGeom prst="rect">
            <a:avLst/>
          </a:prstGeom>
        </p:spPr>
      </p:pic>
      <p:pic>
        <p:nvPicPr>
          <p:cNvPr id="29" name="Picture 28">
            <a:extLst>
              <a:ext uri="{FF2B5EF4-FFF2-40B4-BE49-F238E27FC236}">
                <a16:creationId xmlns:a16="http://schemas.microsoft.com/office/drawing/2014/main" id="{E7496480-7B3A-6EB5-5D0B-BAC4ABB50B10}"/>
              </a:ext>
            </a:extLst>
          </p:cNvPr>
          <p:cNvPicPr>
            <a:picLocks noChangeAspect="1"/>
          </p:cNvPicPr>
          <p:nvPr/>
        </p:nvPicPr>
        <p:blipFill>
          <a:blip r:embed="rId5"/>
          <a:stretch>
            <a:fillRect/>
          </a:stretch>
        </p:blipFill>
        <p:spPr>
          <a:xfrm>
            <a:off x="8544273" y="985842"/>
            <a:ext cx="1746805" cy="2404078"/>
          </a:xfrm>
          <a:prstGeom prst="rect">
            <a:avLst/>
          </a:prstGeom>
        </p:spPr>
      </p:pic>
      <p:pic>
        <p:nvPicPr>
          <p:cNvPr id="31" name="Picture 30">
            <a:extLst>
              <a:ext uri="{FF2B5EF4-FFF2-40B4-BE49-F238E27FC236}">
                <a16:creationId xmlns:a16="http://schemas.microsoft.com/office/drawing/2014/main" id="{007C1C74-435A-0DD6-5A7C-FB74E1159D3E}"/>
              </a:ext>
            </a:extLst>
          </p:cNvPr>
          <p:cNvPicPr>
            <a:picLocks noChangeAspect="1"/>
          </p:cNvPicPr>
          <p:nvPr/>
        </p:nvPicPr>
        <p:blipFill rotWithShape="1">
          <a:blip r:embed="rId6"/>
          <a:srcRect l="18433" r="11225"/>
          <a:stretch/>
        </p:blipFill>
        <p:spPr>
          <a:xfrm>
            <a:off x="2021114" y="976072"/>
            <a:ext cx="1506421" cy="2423618"/>
          </a:xfrm>
          <a:prstGeom prst="rect">
            <a:avLst/>
          </a:prstGeom>
        </p:spPr>
      </p:pic>
      <p:sp>
        <p:nvSpPr>
          <p:cNvPr id="34" name="TextBox 33">
            <a:extLst>
              <a:ext uri="{FF2B5EF4-FFF2-40B4-BE49-F238E27FC236}">
                <a16:creationId xmlns:a16="http://schemas.microsoft.com/office/drawing/2014/main" id="{3D5231E7-663A-88CF-99A7-FF637D2A9B92}"/>
              </a:ext>
            </a:extLst>
          </p:cNvPr>
          <p:cNvSpPr txBox="1"/>
          <p:nvPr/>
        </p:nvSpPr>
        <p:spPr>
          <a:xfrm>
            <a:off x="10556508" y="3029684"/>
            <a:ext cx="6097604" cy="369332"/>
          </a:xfrm>
          <a:prstGeom prst="rect">
            <a:avLst/>
          </a:prstGeom>
          <a:noFill/>
        </p:spPr>
        <p:txBody>
          <a:bodyPr wrap="square">
            <a:spAutoFit/>
          </a:bodyPr>
          <a:lstStyle/>
          <a:p>
            <a:r>
              <a:rPr lang="en-US" altLang="zh-CN" b="1" i="0" dirty="0" err="1">
                <a:solidFill>
                  <a:srgbClr val="666666"/>
                </a:solidFill>
                <a:effectLst/>
                <a:latin typeface="Open Sans" panose="020B0604020202020204" pitchFamily="34" charset="0"/>
              </a:rPr>
              <a:t>Patrik</a:t>
            </a:r>
            <a:r>
              <a:rPr lang="en-US" altLang="zh-CN" b="1" i="0" dirty="0">
                <a:solidFill>
                  <a:srgbClr val="666666"/>
                </a:solidFill>
                <a:effectLst/>
                <a:latin typeface="Open Sans" panose="020B0604020202020204" pitchFamily="34" charset="0"/>
              </a:rPr>
              <a:t> </a:t>
            </a:r>
            <a:r>
              <a:rPr lang="en-US" altLang="zh-CN" b="1" i="0" dirty="0" err="1">
                <a:solidFill>
                  <a:srgbClr val="666666"/>
                </a:solidFill>
                <a:effectLst/>
                <a:latin typeface="Open Sans" panose="020B0604020202020204" pitchFamily="34" charset="0"/>
              </a:rPr>
              <a:t>Ståhl</a:t>
            </a:r>
            <a:endParaRPr lang="zh-CN" altLang="en-US" dirty="0"/>
          </a:p>
        </p:txBody>
      </p:sp>
    </p:spTree>
    <p:extLst>
      <p:ext uri="{BB962C8B-B14F-4D97-AF65-F5344CB8AC3E}">
        <p14:creationId xmlns:p14="http://schemas.microsoft.com/office/powerpoint/2010/main" val="418341652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634B21F-4CB1-4605-8737-75AB085C8159}"/>
              </a:ext>
            </a:extLst>
          </p:cNvPr>
          <p:cNvSpPr txBox="1"/>
          <p:nvPr/>
        </p:nvSpPr>
        <p:spPr>
          <a:xfrm>
            <a:off x="360124" y="187404"/>
            <a:ext cx="1931619" cy="461665"/>
          </a:xfrm>
          <a:prstGeom prst="rect">
            <a:avLst/>
          </a:prstGeom>
          <a:noFill/>
        </p:spPr>
        <p:txBody>
          <a:bodyPr wrap="none" lIns="0" tIns="0" rIns="0" bIns="0" rtlCol="0">
            <a:noAutofit/>
          </a:bodyPr>
          <a:lstStyle/>
          <a:p>
            <a:pPr algn="ctr"/>
            <a:r>
              <a:rPr lang="en-US" altLang="zh-CN" sz="3000" b="1" dirty="0">
                <a:solidFill>
                  <a:schemeClr val="accent1"/>
                </a:solidFill>
                <a:latin typeface="+mj-ea"/>
                <a:ea typeface="+mj-ea"/>
              </a:rPr>
              <a:t>MERFISH</a:t>
            </a:r>
            <a:endParaRPr lang="zh-CN" altLang="en-US" sz="3000" b="1" dirty="0">
              <a:solidFill>
                <a:schemeClr val="accent1"/>
              </a:solidFill>
              <a:latin typeface="+mj-ea"/>
              <a:ea typeface="+mj-ea"/>
            </a:endParaRPr>
          </a:p>
        </p:txBody>
      </p:sp>
      <p:grpSp>
        <p:nvGrpSpPr>
          <p:cNvPr id="9" name="组合 8">
            <a:extLst>
              <a:ext uri="{FF2B5EF4-FFF2-40B4-BE49-F238E27FC236}">
                <a16:creationId xmlns:a16="http://schemas.microsoft.com/office/drawing/2014/main" id="{85D761FB-9AC5-4C85-927B-4EB33BB80C2B}"/>
              </a:ext>
            </a:extLst>
          </p:cNvPr>
          <p:cNvGrpSpPr/>
          <p:nvPr/>
        </p:nvGrpSpPr>
        <p:grpSpPr>
          <a:xfrm>
            <a:off x="2291743" y="187404"/>
            <a:ext cx="425713" cy="442041"/>
            <a:chOff x="5823870" y="1767426"/>
            <a:chExt cx="425713" cy="442041"/>
          </a:xfrm>
        </p:grpSpPr>
        <p:grpSp>
          <p:nvGrpSpPr>
            <p:cNvPr id="3" name="Group 10">
              <a:extLst>
                <a:ext uri="{FF2B5EF4-FFF2-40B4-BE49-F238E27FC236}">
                  <a16:creationId xmlns:a16="http://schemas.microsoft.com/office/drawing/2014/main" id="{433301E8-DB0E-47BD-9D5D-944CAEFADA9E}"/>
                </a:ext>
              </a:extLst>
            </p:cNvPr>
            <p:cNvGrpSpPr>
              <a:grpSpLocks noChangeAspect="1"/>
            </p:cNvGrpSpPr>
            <p:nvPr/>
          </p:nvGrpSpPr>
          <p:grpSpPr bwMode="auto">
            <a:xfrm rot="18923445">
              <a:off x="5963891" y="1767426"/>
              <a:ext cx="285692" cy="285786"/>
              <a:chOff x="14101" y="4437"/>
              <a:chExt cx="3056" cy="3057"/>
            </a:xfrm>
          </p:grpSpPr>
          <p:sp>
            <p:nvSpPr>
              <p:cNvPr id="4" name="Freeform 11">
                <a:extLst>
                  <a:ext uri="{FF2B5EF4-FFF2-40B4-BE49-F238E27FC236}">
                    <a16:creationId xmlns:a16="http://schemas.microsoft.com/office/drawing/2014/main" id="{9FD887E0-C213-4AE2-A110-E2C54AC2881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5" name="Freeform 12">
                <a:extLst>
                  <a:ext uri="{FF2B5EF4-FFF2-40B4-BE49-F238E27FC236}">
                    <a16:creationId xmlns:a16="http://schemas.microsoft.com/office/drawing/2014/main" id="{90EC0901-4568-4EB2-A298-8BEBEB550914}"/>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 name="Group 10">
              <a:extLst>
                <a:ext uri="{FF2B5EF4-FFF2-40B4-BE49-F238E27FC236}">
                  <a16:creationId xmlns:a16="http://schemas.microsoft.com/office/drawing/2014/main" id="{17622FF2-9F6A-4974-AAD8-A7B1546DCDAA}"/>
                </a:ext>
              </a:extLst>
            </p:cNvPr>
            <p:cNvGrpSpPr>
              <a:grpSpLocks noChangeAspect="1"/>
            </p:cNvGrpSpPr>
            <p:nvPr/>
          </p:nvGrpSpPr>
          <p:grpSpPr bwMode="auto">
            <a:xfrm rot="18923445">
              <a:off x="5823870" y="1809585"/>
              <a:ext cx="399751" cy="399882"/>
              <a:chOff x="14101" y="4437"/>
              <a:chExt cx="3056" cy="3057"/>
            </a:xfrm>
          </p:grpSpPr>
          <p:sp>
            <p:nvSpPr>
              <p:cNvPr id="7" name="Freeform 11">
                <a:extLst>
                  <a:ext uri="{FF2B5EF4-FFF2-40B4-BE49-F238E27FC236}">
                    <a16:creationId xmlns:a16="http://schemas.microsoft.com/office/drawing/2014/main" id="{683D6D82-86B3-4013-8530-3F88F29C054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8" name="Freeform 12">
                <a:extLst>
                  <a:ext uri="{FF2B5EF4-FFF2-40B4-BE49-F238E27FC236}">
                    <a16:creationId xmlns:a16="http://schemas.microsoft.com/office/drawing/2014/main" id="{90AA4EA4-5D60-4C99-B851-25573F9BC31B}"/>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62" name="文本框 61">
            <a:extLst>
              <a:ext uri="{FF2B5EF4-FFF2-40B4-BE49-F238E27FC236}">
                <a16:creationId xmlns:a16="http://schemas.microsoft.com/office/drawing/2014/main" id="{ACBC8B5C-4D52-464D-BEC3-787A0EA7EC31}"/>
              </a:ext>
            </a:extLst>
          </p:cNvPr>
          <p:cNvSpPr txBox="1"/>
          <p:nvPr/>
        </p:nvSpPr>
        <p:spPr>
          <a:xfrm>
            <a:off x="4453444" y="2393674"/>
            <a:ext cx="7060651" cy="4921594"/>
          </a:xfrm>
          <a:prstGeom prst="rect">
            <a:avLst/>
          </a:prstGeom>
          <a:noFill/>
        </p:spPr>
        <p:txBody>
          <a:bodyPr wrap="square" lIns="0" tIns="0" rIns="0" bIns="0" rtlCol="0">
            <a:noAutofit/>
          </a:bodyPr>
          <a:lstStyle/>
          <a:p>
            <a:pPr algn="just">
              <a:lnSpc>
                <a:spcPct val="125000"/>
              </a:lnSpc>
            </a:pPr>
            <a:r>
              <a:rPr lang="en-US" altLang="zh-CN" sz="2000" dirty="0">
                <a:effectLst/>
                <a:latin typeface="等线" panose="02010600030101010101" pitchFamily="2" charset="-122"/>
                <a:ea typeface="等线" panose="02010600030101010101" pitchFamily="2" charset="-122"/>
                <a:cs typeface="Times New Roman" panose="02020603050405020304" pitchFamily="18" charset="0"/>
              </a:rPr>
              <a:t>        MERFISH</a:t>
            </a:r>
            <a:r>
              <a:rPr lang="zh-CN" altLang="zh-CN" sz="2000" dirty="0">
                <a:effectLst/>
                <a:latin typeface="等线" panose="02010600030101010101" pitchFamily="2" charset="-122"/>
                <a:ea typeface="等线" panose="02010600030101010101" pitchFamily="2" charset="-122"/>
                <a:cs typeface="Times New Roman" panose="02020603050405020304" pitchFamily="18" charset="0"/>
              </a:rPr>
              <a:t>全称</a:t>
            </a:r>
            <a:r>
              <a:rPr lang="zh-CN" altLang="en-US" sz="2000" dirty="0">
                <a:effectLst/>
                <a:latin typeface="等线" panose="02010600030101010101" pitchFamily="2" charset="-122"/>
                <a:ea typeface="等线" panose="02010600030101010101" pitchFamily="2" charset="-122"/>
                <a:cs typeface="Times New Roman" panose="02020603050405020304" pitchFamily="18" charset="0"/>
              </a:rPr>
              <a:t>多重抗误差荧光原位杂交</a:t>
            </a:r>
            <a:r>
              <a:rPr lang="en-US" altLang="zh-CN" sz="20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zh-CN" sz="2000" dirty="0">
                <a:effectLst/>
                <a:latin typeface="等线" panose="02010600030101010101" pitchFamily="2" charset="-122"/>
                <a:ea typeface="等线" panose="02010600030101010101" pitchFamily="2" charset="-122"/>
                <a:cs typeface="Times New Roman" panose="02020603050405020304" pitchFamily="18" charset="0"/>
              </a:rPr>
              <a:t>设计特定序列的荧光标记探针进行原位杂交，</a:t>
            </a:r>
            <a:r>
              <a:rPr lang="zh-CN" altLang="zh-CN" sz="2000" dirty="0">
                <a:latin typeface="等线" panose="02010600030101010101" pitchFamily="2" charset="-122"/>
                <a:ea typeface="等线" panose="02010600030101010101" pitchFamily="2" charset="-122"/>
                <a:cs typeface="Times New Roman" panose="02020603050405020304" pitchFamily="18" charset="0"/>
              </a:rPr>
              <a:t>能够实现单细胞水平的多重</a:t>
            </a:r>
            <a:r>
              <a:rPr lang="en-US" altLang="zh-CN" sz="2000" dirty="0">
                <a:latin typeface="等线" panose="02010600030101010101" pitchFamily="2" charset="-122"/>
                <a:ea typeface="等线" panose="02010600030101010101" pitchFamily="2" charset="-122"/>
                <a:cs typeface="Times New Roman" panose="02020603050405020304" pitchFamily="18" charset="0"/>
              </a:rPr>
              <a:t>RNA</a:t>
            </a:r>
            <a:r>
              <a:rPr lang="zh-CN" altLang="zh-CN" sz="2000" dirty="0">
                <a:latin typeface="等线" panose="02010600030101010101" pitchFamily="2" charset="-122"/>
                <a:ea typeface="等线" panose="02010600030101010101" pitchFamily="2" charset="-122"/>
                <a:cs typeface="Times New Roman" panose="02020603050405020304" pitchFamily="18" charset="0"/>
              </a:rPr>
              <a:t>空间分布分析。</a:t>
            </a:r>
            <a:endParaRPr lang="en-US" altLang="zh-CN" sz="2000" dirty="0">
              <a:latin typeface="等线" panose="02010600030101010101" pitchFamily="2" charset="-122"/>
              <a:ea typeface="等线" panose="02010600030101010101" pitchFamily="2" charset="-122"/>
              <a:cs typeface="Times New Roman" panose="02020603050405020304" pitchFamily="18" charset="0"/>
            </a:endParaRPr>
          </a:p>
          <a:p>
            <a:pPr algn="just">
              <a:lnSpc>
                <a:spcPct val="125000"/>
              </a:lnSpc>
            </a:pPr>
            <a:endParaRPr lang="en-US" altLang="zh-CN" sz="2000" dirty="0">
              <a:latin typeface="等线" panose="02010600030101010101" pitchFamily="2" charset="-122"/>
              <a:ea typeface="等线" panose="02010600030101010101" pitchFamily="2" charset="-122"/>
              <a:cs typeface="Times New Roman" panose="02020603050405020304" pitchFamily="18" charset="0"/>
            </a:endParaRPr>
          </a:p>
          <a:p>
            <a:pPr algn="just">
              <a:lnSpc>
                <a:spcPct val="125000"/>
              </a:lnSpc>
            </a:pPr>
            <a:endParaRPr lang="en-US" altLang="zh-CN" sz="2000" dirty="0">
              <a:latin typeface="等线" panose="02010600030101010101" pitchFamily="2" charset="-122"/>
              <a:ea typeface="等线" panose="02010600030101010101" pitchFamily="2" charset="-122"/>
              <a:cs typeface="Times New Roman" panose="02020603050405020304" pitchFamily="18" charset="0"/>
            </a:endParaRPr>
          </a:p>
          <a:p>
            <a:pPr algn="just">
              <a:lnSpc>
                <a:spcPct val="125000"/>
              </a:lnSpc>
            </a:pPr>
            <a:endParaRPr lang="en-US" altLang="zh-CN" sz="2000" dirty="0">
              <a:latin typeface="等线" panose="02010600030101010101" pitchFamily="2" charset="-122"/>
              <a:ea typeface="等线" panose="02010600030101010101" pitchFamily="2" charset="-122"/>
              <a:cs typeface="Times New Roman" panose="02020603050405020304" pitchFamily="18" charset="0"/>
            </a:endParaRPr>
          </a:p>
          <a:p>
            <a:pPr algn="just">
              <a:lnSpc>
                <a:spcPct val="125000"/>
              </a:lnSpc>
            </a:pPr>
            <a:endParaRPr lang="en-US" altLang="zh-CN" sz="2000" dirty="0">
              <a:latin typeface="等线" panose="02010600030101010101" pitchFamily="2" charset="-122"/>
              <a:ea typeface="等线" panose="02010600030101010101" pitchFamily="2" charset="-122"/>
              <a:cs typeface="Times New Roman" panose="02020603050405020304" pitchFamily="18" charset="0"/>
            </a:endParaRPr>
          </a:p>
          <a:p>
            <a:pPr algn="just">
              <a:lnSpc>
                <a:spcPct val="125000"/>
              </a:lnSpc>
            </a:pPr>
            <a:endParaRPr lang="en-US" altLang="zh-CN" sz="2000" dirty="0">
              <a:latin typeface="等线" panose="02010600030101010101" pitchFamily="2" charset="-122"/>
              <a:ea typeface="等线" panose="02010600030101010101" pitchFamily="2" charset="-122"/>
              <a:cs typeface="Times New Roman" panose="02020603050405020304" pitchFamily="18" charset="0"/>
            </a:endParaRPr>
          </a:p>
          <a:p>
            <a:pPr algn="just">
              <a:lnSpc>
                <a:spcPct val="125000"/>
              </a:lnSpc>
            </a:pPr>
            <a:r>
              <a:rPr lang="en-US" altLang="zh-CN" sz="2000" dirty="0">
                <a:latin typeface="等线" panose="02010600030101010101" pitchFamily="2" charset="-122"/>
                <a:ea typeface="等线" panose="02010600030101010101" pitchFamily="2" charset="-122"/>
                <a:cs typeface="Times New Roman" panose="02020603050405020304" pitchFamily="18" charset="0"/>
              </a:rPr>
              <a:t>        </a:t>
            </a:r>
            <a:r>
              <a:rPr lang="zh-CN" altLang="en-US" sz="2000" dirty="0">
                <a:latin typeface="等线" panose="02010600030101010101" pitchFamily="2" charset="-122"/>
                <a:ea typeface="等线" panose="02010600030101010101" pitchFamily="2" charset="-122"/>
                <a:cs typeface="Times New Roman" panose="02020603050405020304" pitchFamily="18" charset="0"/>
              </a:rPr>
              <a:t>实验产生的空间转录组数据，通常是同一条样品间隔一定高度成像，但是一般都只取一个合适的焦平面来分析。</a:t>
            </a:r>
            <a:endParaRPr lang="zh-CN" altLang="en-US" sz="2400" dirty="0">
              <a:latin typeface="等线" panose="02010600030101010101" pitchFamily="2" charset="-122"/>
              <a:ea typeface="等线" panose="02010600030101010101" pitchFamily="2" charset="-122"/>
            </a:endParaRPr>
          </a:p>
        </p:txBody>
      </p:sp>
      <p:sp>
        <p:nvSpPr>
          <p:cNvPr id="10" name="灯片编号占位符 9">
            <a:extLst>
              <a:ext uri="{FF2B5EF4-FFF2-40B4-BE49-F238E27FC236}">
                <a16:creationId xmlns:a16="http://schemas.microsoft.com/office/drawing/2014/main" id="{6341BFFC-3F89-4918-5697-F03D41AE0E30}"/>
              </a:ext>
            </a:extLst>
          </p:cNvPr>
          <p:cNvSpPr>
            <a:spLocks noGrp="1"/>
          </p:cNvSpPr>
          <p:nvPr>
            <p:ph type="sldNum" sz="quarter" idx="12"/>
          </p:nvPr>
        </p:nvSpPr>
        <p:spPr/>
        <p:txBody>
          <a:bodyPr/>
          <a:lstStyle/>
          <a:p>
            <a:fld id="{E4F05AE2-E521-4071-B027-062C254CFD7B}" type="slidenum">
              <a:rPr lang="zh-CN" altLang="en-US" smtClean="0"/>
              <a:t>7</a:t>
            </a:fld>
            <a:endParaRPr lang="zh-CN" altLang="en-US"/>
          </a:p>
        </p:txBody>
      </p:sp>
      <p:pic>
        <p:nvPicPr>
          <p:cNvPr id="13" name="Picture 12">
            <a:extLst>
              <a:ext uri="{FF2B5EF4-FFF2-40B4-BE49-F238E27FC236}">
                <a16:creationId xmlns:a16="http://schemas.microsoft.com/office/drawing/2014/main" id="{79055B3E-1B9D-4AB9-E61B-BD31EDAF0D6E}"/>
              </a:ext>
            </a:extLst>
          </p:cNvPr>
          <p:cNvPicPr>
            <a:picLocks noChangeAspect="1"/>
          </p:cNvPicPr>
          <p:nvPr/>
        </p:nvPicPr>
        <p:blipFill>
          <a:blip r:embed="rId3"/>
          <a:stretch>
            <a:fillRect/>
          </a:stretch>
        </p:blipFill>
        <p:spPr>
          <a:xfrm>
            <a:off x="4724579" y="712211"/>
            <a:ext cx="6407479" cy="1568531"/>
          </a:xfrm>
          <a:prstGeom prst="rect">
            <a:avLst/>
          </a:prstGeom>
        </p:spPr>
      </p:pic>
      <p:pic>
        <p:nvPicPr>
          <p:cNvPr id="17" name="Picture 16">
            <a:extLst>
              <a:ext uri="{FF2B5EF4-FFF2-40B4-BE49-F238E27FC236}">
                <a16:creationId xmlns:a16="http://schemas.microsoft.com/office/drawing/2014/main" id="{F13B1907-ABFE-1989-D2C6-9E45973D57A5}"/>
              </a:ext>
            </a:extLst>
          </p:cNvPr>
          <p:cNvPicPr>
            <a:picLocks noChangeAspect="1"/>
          </p:cNvPicPr>
          <p:nvPr/>
        </p:nvPicPr>
        <p:blipFill rotWithShape="1">
          <a:blip r:embed="rId4"/>
          <a:srcRect l="18433" r="11225"/>
          <a:stretch/>
        </p:blipFill>
        <p:spPr>
          <a:xfrm>
            <a:off x="1393068" y="1870667"/>
            <a:ext cx="1506421" cy="2423618"/>
          </a:xfrm>
          <a:prstGeom prst="rect">
            <a:avLst/>
          </a:prstGeom>
        </p:spPr>
      </p:pic>
      <p:pic>
        <p:nvPicPr>
          <p:cNvPr id="18" name="Picture 17">
            <a:extLst>
              <a:ext uri="{FF2B5EF4-FFF2-40B4-BE49-F238E27FC236}">
                <a16:creationId xmlns:a16="http://schemas.microsoft.com/office/drawing/2014/main" id="{C70E1E33-CD20-4BBE-BEA5-491E120B971A}"/>
              </a:ext>
            </a:extLst>
          </p:cNvPr>
          <p:cNvPicPr>
            <a:picLocks noChangeAspect="1"/>
          </p:cNvPicPr>
          <p:nvPr/>
        </p:nvPicPr>
        <p:blipFill>
          <a:blip r:embed="rId5"/>
          <a:stretch>
            <a:fillRect/>
          </a:stretch>
        </p:blipFill>
        <p:spPr>
          <a:xfrm>
            <a:off x="4823864" y="3676695"/>
            <a:ext cx="6559887" cy="1587582"/>
          </a:xfrm>
          <a:prstGeom prst="rect">
            <a:avLst/>
          </a:prstGeom>
        </p:spPr>
      </p:pic>
      <p:sp>
        <p:nvSpPr>
          <p:cNvPr id="19" name="TextBox 18">
            <a:extLst>
              <a:ext uri="{FF2B5EF4-FFF2-40B4-BE49-F238E27FC236}">
                <a16:creationId xmlns:a16="http://schemas.microsoft.com/office/drawing/2014/main" id="{B74A53C6-724E-3C26-0EF0-0140D04640C3}"/>
              </a:ext>
            </a:extLst>
          </p:cNvPr>
          <p:cNvSpPr txBox="1"/>
          <p:nvPr/>
        </p:nvSpPr>
        <p:spPr>
          <a:xfrm>
            <a:off x="1604903" y="4433071"/>
            <a:ext cx="3119676" cy="461665"/>
          </a:xfrm>
          <a:prstGeom prst="rect">
            <a:avLst/>
          </a:prstGeom>
          <a:noFill/>
        </p:spPr>
        <p:txBody>
          <a:bodyPr wrap="square" rtlCol="0">
            <a:spAutoFit/>
          </a:bodyPr>
          <a:lstStyle/>
          <a:p>
            <a:r>
              <a:rPr lang="zh-CN" altLang="en-US" sz="2400" dirty="0"/>
              <a:t>庄小威</a:t>
            </a:r>
          </a:p>
        </p:txBody>
      </p:sp>
    </p:spTree>
    <p:extLst>
      <p:ext uri="{BB962C8B-B14F-4D97-AF65-F5344CB8AC3E}">
        <p14:creationId xmlns:p14="http://schemas.microsoft.com/office/powerpoint/2010/main" val="1383009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634B21F-4CB1-4605-8737-75AB085C8159}"/>
              </a:ext>
            </a:extLst>
          </p:cNvPr>
          <p:cNvSpPr txBox="1"/>
          <p:nvPr/>
        </p:nvSpPr>
        <p:spPr>
          <a:xfrm>
            <a:off x="835015" y="158236"/>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上游分析现存问题</a:t>
            </a:r>
          </a:p>
        </p:txBody>
      </p:sp>
      <p:grpSp>
        <p:nvGrpSpPr>
          <p:cNvPr id="9" name="组合 8">
            <a:extLst>
              <a:ext uri="{FF2B5EF4-FFF2-40B4-BE49-F238E27FC236}">
                <a16:creationId xmlns:a16="http://schemas.microsoft.com/office/drawing/2014/main" id="{85D761FB-9AC5-4C85-927B-4EB33BB80C2B}"/>
              </a:ext>
            </a:extLst>
          </p:cNvPr>
          <p:cNvGrpSpPr/>
          <p:nvPr/>
        </p:nvGrpSpPr>
        <p:grpSpPr>
          <a:xfrm>
            <a:off x="3514151" y="187404"/>
            <a:ext cx="425713" cy="442041"/>
            <a:chOff x="5823870" y="1767426"/>
            <a:chExt cx="425713" cy="442041"/>
          </a:xfrm>
        </p:grpSpPr>
        <p:grpSp>
          <p:nvGrpSpPr>
            <p:cNvPr id="3" name="Group 10">
              <a:extLst>
                <a:ext uri="{FF2B5EF4-FFF2-40B4-BE49-F238E27FC236}">
                  <a16:creationId xmlns:a16="http://schemas.microsoft.com/office/drawing/2014/main" id="{433301E8-DB0E-47BD-9D5D-944CAEFADA9E}"/>
                </a:ext>
              </a:extLst>
            </p:cNvPr>
            <p:cNvGrpSpPr>
              <a:grpSpLocks noChangeAspect="1"/>
            </p:cNvGrpSpPr>
            <p:nvPr/>
          </p:nvGrpSpPr>
          <p:grpSpPr bwMode="auto">
            <a:xfrm rot="18923445">
              <a:off x="5963891" y="1767426"/>
              <a:ext cx="285692" cy="285786"/>
              <a:chOff x="14101" y="4437"/>
              <a:chExt cx="3056" cy="3057"/>
            </a:xfrm>
          </p:grpSpPr>
          <p:sp>
            <p:nvSpPr>
              <p:cNvPr id="4" name="Freeform 11">
                <a:extLst>
                  <a:ext uri="{FF2B5EF4-FFF2-40B4-BE49-F238E27FC236}">
                    <a16:creationId xmlns:a16="http://schemas.microsoft.com/office/drawing/2014/main" id="{9FD887E0-C213-4AE2-A110-E2C54AC2881C}"/>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5" name="Freeform 12">
                <a:extLst>
                  <a:ext uri="{FF2B5EF4-FFF2-40B4-BE49-F238E27FC236}">
                    <a16:creationId xmlns:a16="http://schemas.microsoft.com/office/drawing/2014/main" id="{90EC0901-4568-4EB2-A298-8BEBEB550914}"/>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6" name="Group 10">
              <a:extLst>
                <a:ext uri="{FF2B5EF4-FFF2-40B4-BE49-F238E27FC236}">
                  <a16:creationId xmlns:a16="http://schemas.microsoft.com/office/drawing/2014/main" id="{17622FF2-9F6A-4974-AAD8-A7B1546DCDAA}"/>
                </a:ext>
              </a:extLst>
            </p:cNvPr>
            <p:cNvGrpSpPr>
              <a:grpSpLocks noChangeAspect="1"/>
            </p:cNvGrpSpPr>
            <p:nvPr/>
          </p:nvGrpSpPr>
          <p:grpSpPr bwMode="auto">
            <a:xfrm rot="18923445">
              <a:off x="5823870" y="1809585"/>
              <a:ext cx="399751" cy="399882"/>
              <a:chOff x="14101" y="4437"/>
              <a:chExt cx="3056" cy="3057"/>
            </a:xfrm>
          </p:grpSpPr>
          <p:sp>
            <p:nvSpPr>
              <p:cNvPr id="7" name="Freeform 11">
                <a:extLst>
                  <a:ext uri="{FF2B5EF4-FFF2-40B4-BE49-F238E27FC236}">
                    <a16:creationId xmlns:a16="http://schemas.microsoft.com/office/drawing/2014/main" id="{683D6D82-86B3-4013-8530-3F88F29C0548}"/>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8" name="Freeform 12">
                <a:extLst>
                  <a:ext uri="{FF2B5EF4-FFF2-40B4-BE49-F238E27FC236}">
                    <a16:creationId xmlns:a16="http://schemas.microsoft.com/office/drawing/2014/main" id="{90AA4EA4-5D60-4C99-B851-25573F9BC31B}"/>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pic>
        <p:nvPicPr>
          <p:cNvPr id="12" name="图片 11">
            <a:extLst>
              <a:ext uri="{FF2B5EF4-FFF2-40B4-BE49-F238E27FC236}">
                <a16:creationId xmlns:a16="http://schemas.microsoft.com/office/drawing/2014/main" id="{25BCB6F6-70CB-4363-BC99-B34F67AAD7D2}"/>
              </a:ext>
            </a:extLst>
          </p:cNvPr>
          <p:cNvPicPr>
            <a:picLocks noChangeAspect="1"/>
          </p:cNvPicPr>
          <p:nvPr/>
        </p:nvPicPr>
        <p:blipFill rotWithShape="1">
          <a:blip r:embed="rId3">
            <a:extLst>
              <a:ext uri="{28A0092B-C50C-407E-A947-70E740481C1C}">
                <a14:useLocalDpi xmlns:a14="http://schemas.microsoft.com/office/drawing/2010/main" val="0"/>
              </a:ext>
            </a:extLst>
          </a:blip>
          <a:srcRect l="10016" t="7115"/>
          <a:stretch/>
        </p:blipFill>
        <p:spPr>
          <a:xfrm>
            <a:off x="6781800" y="1371860"/>
            <a:ext cx="1483658" cy="1442158"/>
          </a:xfrm>
          <a:prstGeom prst="rect">
            <a:avLst/>
          </a:prstGeom>
        </p:spPr>
      </p:pic>
      <p:sp>
        <p:nvSpPr>
          <p:cNvPr id="10" name="灯片编号占位符 9">
            <a:extLst>
              <a:ext uri="{FF2B5EF4-FFF2-40B4-BE49-F238E27FC236}">
                <a16:creationId xmlns:a16="http://schemas.microsoft.com/office/drawing/2014/main" id="{6341BFFC-3F89-4918-5697-F03D41AE0E30}"/>
              </a:ext>
            </a:extLst>
          </p:cNvPr>
          <p:cNvSpPr>
            <a:spLocks noGrp="1"/>
          </p:cNvSpPr>
          <p:nvPr>
            <p:ph type="sldNum" sz="quarter" idx="12"/>
          </p:nvPr>
        </p:nvSpPr>
        <p:spPr/>
        <p:txBody>
          <a:bodyPr/>
          <a:lstStyle/>
          <a:p>
            <a:fld id="{E4F05AE2-E521-4071-B027-062C254CFD7B}" type="slidenum">
              <a:rPr lang="zh-CN" altLang="en-US" smtClean="0"/>
              <a:t>8</a:t>
            </a:fld>
            <a:endParaRPr lang="zh-CN" altLang="en-US"/>
          </a:p>
        </p:txBody>
      </p:sp>
      <p:pic>
        <p:nvPicPr>
          <p:cNvPr id="14" name="Picture 13">
            <a:extLst>
              <a:ext uri="{FF2B5EF4-FFF2-40B4-BE49-F238E27FC236}">
                <a16:creationId xmlns:a16="http://schemas.microsoft.com/office/drawing/2014/main" id="{CFD5FCD4-C287-C5B2-7935-B2F47C37E0E0}"/>
              </a:ext>
            </a:extLst>
          </p:cNvPr>
          <p:cNvPicPr>
            <a:picLocks noChangeAspect="1"/>
          </p:cNvPicPr>
          <p:nvPr/>
        </p:nvPicPr>
        <p:blipFill rotWithShape="1">
          <a:blip r:embed="rId4"/>
          <a:srcRect l="54231" t="3873" r="3473" b="3453"/>
          <a:stretch/>
        </p:blipFill>
        <p:spPr>
          <a:xfrm>
            <a:off x="4587744" y="1371860"/>
            <a:ext cx="1417315" cy="1483195"/>
          </a:xfrm>
          <a:prstGeom prst="rect">
            <a:avLst/>
          </a:prstGeom>
        </p:spPr>
      </p:pic>
      <p:sp>
        <p:nvSpPr>
          <p:cNvPr id="13" name="Left Brace 12">
            <a:extLst>
              <a:ext uri="{FF2B5EF4-FFF2-40B4-BE49-F238E27FC236}">
                <a16:creationId xmlns:a16="http://schemas.microsoft.com/office/drawing/2014/main" id="{5A867B20-D503-6D7F-8E57-21AF3E499314}"/>
              </a:ext>
            </a:extLst>
          </p:cNvPr>
          <p:cNvSpPr/>
          <p:nvPr/>
        </p:nvSpPr>
        <p:spPr>
          <a:xfrm>
            <a:off x="462943" y="1820339"/>
            <a:ext cx="482582" cy="2728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TextBox 14">
            <a:extLst>
              <a:ext uri="{FF2B5EF4-FFF2-40B4-BE49-F238E27FC236}">
                <a16:creationId xmlns:a16="http://schemas.microsoft.com/office/drawing/2014/main" id="{F6E4D259-48D6-3C87-DAD1-7681606AFAE6}"/>
              </a:ext>
            </a:extLst>
          </p:cNvPr>
          <p:cNvSpPr txBox="1"/>
          <p:nvPr/>
        </p:nvSpPr>
        <p:spPr>
          <a:xfrm>
            <a:off x="1105797" y="1635673"/>
            <a:ext cx="3321675" cy="369332"/>
          </a:xfrm>
          <a:prstGeom prst="rect">
            <a:avLst/>
          </a:prstGeom>
          <a:noFill/>
        </p:spPr>
        <p:txBody>
          <a:bodyPr wrap="square" rtlCol="0">
            <a:spAutoFit/>
          </a:bodyPr>
          <a:lstStyle/>
          <a:p>
            <a:r>
              <a:rPr lang="zh-CN" altLang="en-US" dirty="0"/>
              <a:t>准确的划分荧光信号到细胞</a:t>
            </a:r>
          </a:p>
        </p:txBody>
      </p:sp>
      <p:sp>
        <p:nvSpPr>
          <p:cNvPr id="17" name="TextBox 16">
            <a:extLst>
              <a:ext uri="{FF2B5EF4-FFF2-40B4-BE49-F238E27FC236}">
                <a16:creationId xmlns:a16="http://schemas.microsoft.com/office/drawing/2014/main" id="{37A5B189-D9C7-2963-D4CC-579B2F2DE2B5}"/>
              </a:ext>
            </a:extLst>
          </p:cNvPr>
          <p:cNvSpPr txBox="1"/>
          <p:nvPr/>
        </p:nvSpPr>
        <p:spPr>
          <a:xfrm>
            <a:off x="1038420" y="4371939"/>
            <a:ext cx="3886357" cy="369332"/>
          </a:xfrm>
          <a:prstGeom prst="rect">
            <a:avLst/>
          </a:prstGeom>
          <a:noFill/>
        </p:spPr>
        <p:txBody>
          <a:bodyPr wrap="square" rtlCol="0">
            <a:spAutoFit/>
          </a:bodyPr>
          <a:lstStyle/>
          <a:p>
            <a:r>
              <a:rPr lang="zh-CN" altLang="en-US" dirty="0"/>
              <a:t>同张切片，不同焦平面的联合分析</a:t>
            </a:r>
          </a:p>
        </p:txBody>
      </p:sp>
      <p:cxnSp>
        <p:nvCxnSpPr>
          <p:cNvPr id="19" name="Straight Arrow Connector 18">
            <a:extLst>
              <a:ext uri="{FF2B5EF4-FFF2-40B4-BE49-F238E27FC236}">
                <a16:creationId xmlns:a16="http://schemas.microsoft.com/office/drawing/2014/main" id="{C966339D-9542-F9EE-66C0-60849FBCD6E6}"/>
              </a:ext>
            </a:extLst>
          </p:cNvPr>
          <p:cNvCxnSpPr>
            <a:stCxn id="14" idx="3"/>
          </p:cNvCxnSpPr>
          <p:nvPr/>
        </p:nvCxnSpPr>
        <p:spPr>
          <a:xfrm flipV="1">
            <a:off x="6005059" y="2113457"/>
            <a:ext cx="60749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6A120F6-896F-30BF-C271-EBF3A427AA80}"/>
              </a:ext>
            </a:extLst>
          </p:cNvPr>
          <p:cNvPicPr>
            <a:picLocks noChangeAspect="1"/>
          </p:cNvPicPr>
          <p:nvPr/>
        </p:nvPicPr>
        <p:blipFill>
          <a:blip r:embed="rId5"/>
          <a:stretch>
            <a:fillRect/>
          </a:stretch>
        </p:blipFill>
        <p:spPr>
          <a:xfrm>
            <a:off x="4587744" y="3613452"/>
            <a:ext cx="1767900" cy="1988199"/>
          </a:xfrm>
          <a:prstGeom prst="rect">
            <a:avLst/>
          </a:prstGeom>
        </p:spPr>
      </p:pic>
      <p:pic>
        <p:nvPicPr>
          <p:cNvPr id="23" name="图片 1" descr="3D">
            <a:extLst>
              <a:ext uri="{FF2B5EF4-FFF2-40B4-BE49-F238E27FC236}">
                <a16:creationId xmlns:a16="http://schemas.microsoft.com/office/drawing/2014/main" id="{A429D1FF-A92C-8CD8-A13E-E6D45916B2FD}"/>
              </a:ext>
            </a:extLst>
          </p:cNvPr>
          <p:cNvPicPr>
            <a:picLocks noChangeAspect="1"/>
          </p:cNvPicPr>
          <p:nvPr/>
        </p:nvPicPr>
        <p:blipFill rotWithShape="1">
          <a:blip r:embed="rId6"/>
          <a:srcRect l="23993" t="13265" r="14756" b="8352"/>
          <a:stretch/>
        </p:blipFill>
        <p:spPr>
          <a:xfrm>
            <a:off x="6781800" y="3592368"/>
            <a:ext cx="2307329" cy="2030369"/>
          </a:xfrm>
          <a:prstGeom prst="rect">
            <a:avLst/>
          </a:prstGeom>
        </p:spPr>
      </p:pic>
      <p:cxnSp>
        <p:nvCxnSpPr>
          <p:cNvPr id="24" name="Straight Arrow Connector 23">
            <a:extLst>
              <a:ext uri="{FF2B5EF4-FFF2-40B4-BE49-F238E27FC236}">
                <a16:creationId xmlns:a16="http://schemas.microsoft.com/office/drawing/2014/main" id="{87941FAB-968D-B5CB-A801-7A64456EC41B}"/>
              </a:ext>
            </a:extLst>
          </p:cNvPr>
          <p:cNvCxnSpPr>
            <a:stCxn id="21" idx="3"/>
            <a:endCxn id="23" idx="1"/>
          </p:cNvCxnSpPr>
          <p:nvPr/>
        </p:nvCxnSpPr>
        <p:spPr>
          <a:xfrm>
            <a:off x="6355644" y="4607552"/>
            <a:ext cx="42615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8A43C9F-5203-A159-C6E0-E22DCCADF876}"/>
              </a:ext>
            </a:extLst>
          </p:cNvPr>
          <p:cNvSpPr/>
          <p:nvPr/>
        </p:nvSpPr>
        <p:spPr>
          <a:xfrm>
            <a:off x="4427472" y="1181759"/>
            <a:ext cx="3886357" cy="1816917"/>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5" name="Rectangle 24">
            <a:extLst>
              <a:ext uri="{FF2B5EF4-FFF2-40B4-BE49-F238E27FC236}">
                <a16:creationId xmlns:a16="http://schemas.microsoft.com/office/drawing/2014/main" id="{F507215A-94C1-8D59-EC65-861FD8FBD485}"/>
              </a:ext>
            </a:extLst>
          </p:cNvPr>
          <p:cNvSpPr/>
          <p:nvPr/>
        </p:nvSpPr>
        <p:spPr>
          <a:xfrm>
            <a:off x="4587744" y="3592368"/>
            <a:ext cx="4642883" cy="2083873"/>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8" name="Graphic 17" descr="Question mark">
            <a:extLst>
              <a:ext uri="{FF2B5EF4-FFF2-40B4-BE49-F238E27FC236}">
                <a16:creationId xmlns:a16="http://schemas.microsoft.com/office/drawing/2014/main" id="{8F8FB50F-5ADD-0967-8C7A-25CAF575FA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7655" y="1447510"/>
            <a:ext cx="607497" cy="607497"/>
          </a:xfrm>
          <a:prstGeom prst="rect">
            <a:avLst/>
          </a:prstGeom>
        </p:spPr>
      </p:pic>
      <p:pic>
        <p:nvPicPr>
          <p:cNvPr id="26" name="Graphic 25" descr="Question mark">
            <a:extLst>
              <a:ext uri="{FF2B5EF4-FFF2-40B4-BE49-F238E27FC236}">
                <a16:creationId xmlns:a16="http://schemas.microsoft.com/office/drawing/2014/main" id="{76348248-FE04-2168-65D0-324C729D6C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5654" y="3871925"/>
            <a:ext cx="677177" cy="677177"/>
          </a:xfrm>
          <a:prstGeom prst="rect">
            <a:avLst/>
          </a:prstGeom>
        </p:spPr>
      </p:pic>
    </p:spTree>
    <p:extLst>
      <p:ext uri="{BB962C8B-B14F-4D97-AF65-F5344CB8AC3E}">
        <p14:creationId xmlns:p14="http://schemas.microsoft.com/office/powerpoint/2010/main" val="15110788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1E8732-8303-4CD5-88CD-7D86982DD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777" y="637206"/>
            <a:ext cx="4281073" cy="2215991"/>
          </a:xfrm>
          <a:prstGeom prst="rect">
            <a:avLst/>
          </a:prstGeom>
        </p:spPr>
      </p:pic>
      <p:sp>
        <p:nvSpPr>
          <p:cNvPr id="3" name="文本框 2">
            <a:extLst>
              <a:ext uri="{FF2B5EF4-FFF2-40B4-BE49-F238E27FC236}">
                <a16:creationId xmlns:a16="http://schemas.microsoft.com/office/drawing/2014/main" id="{CB6E284B-9D96-4796-A606-AF6036985F29}"/>
              </a:ext>
            </a:extLst>
          </p:cNvPr>
          <p:cNvSpPr txBox="1"/>
          <p:nvPr/>
        </p:nvSpPr>
        <p:spPr>
          <a:xfrm>
            <a:off x="4331057" y="2694595"/>
            <a:ext cx="5266992" cy="1292662"/>
          </a:xfrm>
          <a:prstGeom prst="rect">
            <a:avLst/>
          </a:prstGeom>
          <a:noFill/>
        </p:spPr>
        <p:txBody>
          <a:bodyPr wrap="square" rtlCol="0">
            <a:spAutoFit/>
          </a:bodyPr>
          <a:lstStyle/>
          <a:p>
            <a:r>
              <a:rPr lang="en-US" altLang="zh-CN" sz="2400" kern="100" dirty="0">
                <a:effectLst/>
                <a:latin typeface="等线" panose="02010600030101010101" pitchFamily="2" charset="-122"/>
                <a:ea typeface="等线" panose="02010600030101010101" pitchFamily="2" charset="-122"/>
                <a:cs typeface="Times New Roman" panose="02020603050405020304" pitchFamily="18" charset="0"/>
              </a:rPr>
              <a:t>        </a:t>
            </a:r>
            <a:r>
              <a:rPr lang="zh-CN" altLang="zh-CN" dirty="0"/>
              <a:t>传统的分水岭算法</a:t>
            </a:r>
            <a:r>
              <a:rPr lang="zh-CN" altLang="en-US" dirty="0"/>
              <a:t>：</a:t>
            </a:r>
            <a:r>
              <a:rPr lang="zh-CN" altLang="zh-CN" dirty="0"/>
              <a:t>适用于较为简单、轮廓明显的图像，</a:t>
            </a:r>
            <a:r>
              <a:rPr lang="zh-CN" altLang="zh-CN" b="1" dirty="0">
                <a:highlight>
                  <a:srgbClr val="FFFF00"/>
                </a:highlight>
              </a:rPr>
              <a:t>不能满足</a:t>
            </a:r>
            <a:r>
              <a:rPr lang="zh-CN" altLang="zh-CN" b="1" dirty="0"/>
              <a:t>细胞荧光成像数据分析的较高精度要求。</a:t>
            </a:r>
          </a:p>
          <a:p>
            <a:endParaRPr lang="zh-CN" altLang="en-US" dirty="0"/>
          </a:p>
        </p:txBody>
      </p:sp>
      <p:sp>
        <p:nvSpPr>
          <p:cNvPr id="9" name="文本框 8">
            <a:extLst>
              <a:ext uri="{FF2B5EF4-FFF2-40B4-BE49-F238E27FC236}">
                <a16:creationId xmlns:a16="http://schemas.microsoft.com/office/drawing/2014/main" id="{1B6ED9A7-E54F-0C1C-872F-DC8F3CD3C1DE}"/>
              </a:ext>
            </a:extLst>
          </p:cNvPr>
          <p:cNvSpPr txBox="1"/>
          <p:nvPr/>
        </p:nvSpPr>
        <p:spPr>
          <a:xfrm>
            <a:off x="360124" y="187404"/>
            <a:ext cx="1931619" cy="461665"/>
          </a:xfrm>
          <a:prstGeom prst="rect">
            <a:avLst/>
          </a:prstGeom>
          <a:noFill/>
        </p:spPr>
        <p:txBody>
          <a:bodyPr wrap="none" lIns="0" tIns="0" rIns="0" bIns="0" rtlCol="0">
            <a:noAutofit/>
          </a:bodyPr>
          <a:lstStyle/>
          <a:p>
            <a:pPr algn="ctr"/>
            <a:r>
              <a:rPr lang="zh-CN" altLang="en-US" sz="3000" b="1" dirty="0">
                <a:solidFill>
                  <a:schemeClr val="accent1"/>
                </a:solidFill>
                <a:latin typeface="+mj-ea"/>
                <a:ea typeface="+mj-ea"/>
              </a:rPr>
              <a:t>研究现状</a:t>
            </a:r>
          </a:p>
        </p:txBody>
      </p:sp>
      <p:grpSp>
        <p:nvGrpSpPr>
          <p:cNvPr id="10" name="组合 9">
            <a:extLst>
              <a:ext uri="{FF2B5EF4-FFF2-40B4-BE49-F238E27FC236}">
                <a16:creationId xmlns:a16="http://schemas.microsoft.com/office/drawing/2014/main" id="{7EF93EE0-EBC0-302D-E1E3-3644E39BD336}"/>
              </a:ext>
            </a:extLst>
          </p:cNvPr>
          <p:cNvGrpSpPr/>
          <p:nvPr/>
        </p:nvGrpSpPr>
        <p:grpSpPr>
          <a:xfrm>
            <a:off x="2291743" y="187404"/>
            <a:ext cx="425713" cy="442041"/>
            <a:chOff x="5823870" y="1767426"/>
            <a:chExt cx="425713" cy="442041"/>
          </a:xfrm>
        </p:grpSpPr>
        <p:grpSp>
          <p:nvGrpSpPr>
            <p:cNvPr id="11" name="Group 10">
              <a:extLst>
                <a:ext uri="{FF2B5EF4-FFF2-40B4-BE49-F238E27FC236}">
                  <a16:creationId xmlns:a16="http://schemas.microsoft.com/office/drawing/2014/main" id="{3BE7AFA2-7075-D5BC-3BF9-7D4DB4DED4AC}"/>
                </a:ext>
              </a:extLst>
            </p:cNvPr>
            <p:cNvGrpSpPr>
              <a:grpSpLocks noChangeAspect="1"/>
            </p:cNvGrpSpPr>
            <p:nvPr/>
          </p:nvGrpSpPr>
          <p:grpSpPr bwMode="auto">
            <a:xfrm rot="18923445">
              <a:off x="5963891" y="1767426"/>
              <a:ext cx="285692" cy="285786"/>
              <a:chOff x="14101" y="4437"/>
              <a:chExt cx="3056" cy="3057"/>
            </a:xfrm>
          </p:grpSpPr>
          <p:sp>
            <p:nvSpPr>
              <p:cNvPr id="15" name="Freeform 11">
                <a:extLst>
                  <a:ext uri="{FF2B5EF4-FFF2-40B4-BE49-F238E27FC236}">
                    <a16:creationId xmlns:a16="http://schemas.microsoft.com/office/drawing/2014/main" id="{FE4267C3-1B47-EC42-BC20-E31328DE6213}"/>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p>
            </p:txBody>
          </p:sp>
          <p:sp>
            <p:nvSpPr>
              <p:cNvPr id="16" name="Freeform 12">
                <a:extLst>
                  <a:ext uri="{FF2B5EF4-FFF2-40B4-BE49-F238E27FC236}">
                    <a16:creationId xmlns:a16="http://schemas.microsoft.com/office/drawing/2014/main" id="{D244D37B-C1B1-1DEF-C011-52F1842A036F}"/>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nvGrpSpPr>
            <p:cNvPr id="12" name="Group 10">
              <a:extLst>
                <a:ext uri="{FF2B5EF4-FFF2-40B4-BE49-F238E27FC236}">
                  <a16:creationId xmlns:a16="http://schemas.microsoft.com/office/drawing/2014/main" id="{E7AAC304-D532-D7BC-62FE-CBAB6ABF573E}"/>
                </a:ext>
              </a:extLst>
            </p:cNvPr>
            <p:cNvGrpSpPr>
              <a:grpSpLocks noChangeAspect="1"/>
            </p:cNvGrpSpPr>
            <p:nvPr/>
          </p:nvGrpSpPr>
          <p:grpSpPr bwMode="auto">
            <a:xfrm rot="18923445">
              <a:off x="5823870" y="1809585"/>
              <a:ext cx="399751" cy="399882"/>
              <a:chOff x="14101" y="4437"/>
              <a:chExt cx="3056" cy="3057"/>
            </a:xfrm>
          </p:grpSpPr>
          <p:sp>
            <p:nvSpPr>
              <p:cNvPr id="13" name="Freeform 11">
                <a:extLst>
                  <a:ext uri="{FF2B5EF4-FFF2-40B4-BE49-F238E27FC236}">
                    <a16:creationId xmlns:a16="http://schemas.microsoft.com/office/drawing/2014/main" id="{044ABCC1-7D91-4039-04E9-42C2453B3271}"/>
                  </a:ext>
                </a:extLst>
              </p:cNvPr>
              <p:cNvSpPr>
                <a:spLocks/>
              </p:cNvSpPr>
              <p:nvPr/>
            </p:nvSpPr>
            <p:spPr bwMode="auto">
              <a:xfrm>
                <a:off x="14187" y="4475"/>
                <a:ext cx="2884" cy="2432"/>
              </a:xfrm>
              <a:custGeom>
                <a:avLst/>
                <a:gdLst>
                  <a:gd name="T0" fmla="*/ 1773 w 2137"/>
                  <a:gd name="T1" fmla="*/ 1802 h 1802"/>
                  <a:gd name="T2" fmla="*/ 363 w 2137"/>
                  <a:gd name="T3" fmla="*/ 1802 h 1802"/>
                  <a:gd name="T4" fmla="*/ 112 w 2137"/>
                  <a:gd name="T5" fmla="*/ 1366 h 1802"/>
                  <a:gd name="T6" fmla="*/ 817 w 2137"/>
                  <a:gd name="T7" fmla="*/ 145 h 1802"/>
                  <a:gd name="T8" fmla="*/ 1068 w 2137"/>
                  <a:gd name="T9" fmla="*/ 0 h 1802"/>
                  <a:gd name="T10" fmla="*/ 1320 w 2137"/>
                  <a:gd name="T11" fmla="*/ 145 h 1802"/>
                  <a:gd name="T12" fmla="*/ 2025 w 2137"/>
                  <a:gd name="T13" fmla="*/ 1366 h 1802"/>
                  <a:gd name="T14" fmla="*/ 1773 w 2137"/>
                  <a:gd name="T15" fmla="*/ 1802 h 18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7" h="1802">
                    <a:moveTo>
                      <a:pt x="1773" y="1802"/>
                    </a:moveTo>
                    <a:cubicBezTo>
                      <a:pt x="363" y="1802"/>
                      <a:pt x="363" y="1802"/>
                      <a:pt x="363" y="1802"/>
                    </a:cubicBezTo>
                    <a:cubicBezTo>
                      <a:pt x="140" y="1802"/>
                      <a:pt x="0" y="1560"/>
                      <a:pt x="112" y="1366"/>
                    </a:cubicBezTo>
                    <a:cubicBezTo>
                      <a:pt x="817" y="145"/>
                      <a:pt x="817" y="145"/>
                      <a:pt x="817" y="145"/>
                    </a:cubicBezTo>
                    <a:cubicBezTo>
                      <a:pt x="873" y="48"/>
                      <a:pt x="970" y="0"/>
                      <a:pt x="1068" y="0"/>
                    </a:cubicBezTo>
                    <a:cubicBezTo>
                      <a:pt x="1166" y="0"/>
                      <a:pt x="1264" y="48"/>
                      <a:pt x="1320" y="145"/>
                    </a:cubicBezTo>
                    <a:cubicBezTo>
                      <a:pt x="2025" y="1366"/>
                      <a:pt x="2025" y="1366"/>
                      <a:pt x="2025" y="1366"/>
                    </a:cubicBezTo>
                    <a:cubicBezTo>
                      <a:pt x="2137" y="1560"/>
                      <a:pt x="1997" y="1802"/>
                      <a:pt x="1773" y="1802"/>
                    </a:cubicBezTo>
                    <a:close/>
                  </a:path>
                </a:pathLst>
              </a:custGeom>
              <a:no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endParaRPr lang="zh-CN" altLang="en-US" dirty="0"/>
              </a:p>
            </p:txBody>
          </p:sp>
          <p:sp>
            <p:nvSpPr>
              <p:cNvPr id="14" name="Freeform 12">
                <a:extLst>
                  <a:ext uri="{FF2B5EF4-FFF2-40B4-BE49-F238E27FC236}">
                    <a16:creationId xmlns:a16="http://schemas.microsoft.com/office/drawing/2014/main" id="{E49232BC-CD15-B8CE-9FA5-A5A539978CE8}"/>
                  </a:ext>
                </a:extLst>
              </p:cNvPr>
              <p:cNvSpPr>
                <a:spLocks noEditPoints="1"/>
              </p:cNvSpPr>
              <p:nvPr/>
            </p:nvSpPr>
            <p:spPr bwMode="auto">
              <a:xfrm>
                <a:off x="14101" y="4437"/>
                <a:ext cx="3056" cy="3057"/>
              </a:xfrm>
              <a:custGeom>
                <a:avLst/>
                <a:gdLst>
                  <a:gd name="T0" fmla="*/ 1599 w 3199"/>
                  <a:gd name="T1" fmla="*/ 4 h 3199"/>
                  <a:gd name="T2" fmla="*/ 2220 w 3199"/>
                  <a:gd name="T3" fmla="*/ 129 h 3199"/>
                  <a:gd name="T4" fmla="*/ 2728 w 3199"/>
                  <a:gd name="T5" fmla="*/ 471 h 3199"/>
                  <a:gd name="T6" fmla="*/ 3069 w 3199"/>
                  <a:gd name="T7" fmla="*/ 978 h 3199"/>
                  <a:gd name="T8" fmla="*/ 3195 w 3199"/>
                  <a:gd name="T9" fmla="*/ 1599 h 3199"/>
                  <a:gd name="T10" fmla="*/ 3069 w 3199"/>
                  <a:gd name="T11" fmla="*/ 2220 h 3199"/>
                  <a:gd name="T12" fmla="*/ 2728 w 3199"/>
                  <a:gd name="T13" fmla="*/ 2727 h 3199"/>
                  <a:gd name="T14" fmla="*/ 2220 w 3199"/>
                  <a:gd name="T15" fmla="*/ 3069 h 3199"/>
                  <a:gd name="T16" fmla="*/ 1599 w 3199"/>
                  <a:gd name="T17" fmla="*/ 3195 h 3199"/>
                  <a:gd name="T18" fmla="*/ 978 w 3199"/>
                  <a:gd name="T19" fmla="*/ 3069 h 3199"/>
                  <a:gd name="T20" fmla="*/ 471 w 3199"/>
                  <a:gd name="T21" fmla="*/ 2727 h 3199"/>
                  <a:gd name="T22" fmla="*/ 129 w 3199"/>
                  <a:gd name="T23" fmla="*/ 2220 h 3199"/>
                  <a:gd name="T24" fmla="*/ 4 w 3199"/>
                  <a:gd name="T25" fmla="*/ 1599 h 3199"/>
                  <a:gd name="T26" fmla="*/ 129 w 3199"/>
                  <a:gd name="T27" fmla="*/ 978 h 3199"/>
                  <a:gd name="T28" fmla="*/ 471 w 3199"/>
                  <a:gd name="T29" fmla="*/ 471 h 3199"/>
                  <a:gd name="T30" fmla="*/ 978 w 3199"/>
                  <a:gd name="T31" fmla="*/ 129 h 3199"/>
                  <a:gd name="T32" fmla="*/ 1599 w 3199"/>
                  <a:gd name="T33" fmla="*/ 4 h 3199"/>
                  <a:gd name="T34" fmla="*/ 1599 w 3199"/>
                  <a:gd name="T35" fmla="*/ 0 h 3199"/>
                  <a:gd name="T36" fmla="*/ 0 w 3199"/>
                  <a:gd name="T37" fmla="*/ 1599 h 3199"/>
                  <a:gd name="T38" fmla="*/ 1599 w 3199"/>
                  <a:gd name="T39" fmla="*/ 3199 h 3199"/>
                  <a:gd name="T40" fmla="*/ 3199 w 3199"/>
                  <a:gd name="T41" fmla="*/ 1599 h 3199"/>
                  <a:gd name="T42" fmla="*/ 1599 w 3199"/>
                  <a:gd name="T43"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9" h="3199">
                    <a:moveTo>
                      <a:pt x="1599" y="4"/>
                    </a:moveTo>
                    <a:cubicBezTo>
                      <a:pt x="1815" y="4"/>
                      <a:pt x="2024" y="46"/>
                      <a:pt x="2220" y="129"/>
                    </a:cubicBezTo>
                    <a:cubicBezTo>
                      <a:pt x="2410" y="210"/>
                      <a:pt x="2581" y="325"/>
                      <a:pt x="2728" y="471"/>
                    </a:cubicBezTo>
                    <a:cubicBezTo>
                      <a:pt x="2874" y="618"/>
                      <a:pt x="2989" y="788"/>
                      <a:pt x="3069" y="978"/>
                    </a:cubicBezTo>
                    <a:cubicBezTo>
                      <a:pt x="3153" y="1175"/>
                      <a:pt x="3195" y="1384"/>
                      <a:pt x="3195" y="1599"/>
                    </a:cubicBezTo>
                    <a:cubicBezTo>
                      <a:pt x="3195" y="1815"/>
                      <a:pt x="3153" y="2024"/>
                      <a:pt x="3069" y="2220"/>
                    </a:cubicBezTo>
                    <a:cubicBezTo>
                      <a:pt x="2989" y="2410"/>
                      <a:pt x="2874" y="2581"/>
                      <a:pt x="2728" y="2727"/>
                    </a:cubicBezTo>
                    <a:cubicBezTo>
                      <a:pt x="2581" y="2874"/>
                      <a:pt x="2410" y="2989"/>
                      <a:pt x="2220" y="3069"/>
                    </a:cubicBezTo>
                    <a:cubicBezTo>
                      <a:pt x="2024" y="3153"/>
                      <a:pt x="1815" y="3195"/>
                      <a:pt x="1599" y="3195"/>
                    </a:cubicBezTo>
                    <a:cubicBezTo>
                      <a:pt x="1384" y="3195"/>
                      <a:pt x="1175" y="3153"/>
                      <a:pt x="978" y="3069"/>
                    </a:cubicBezTo>
                    <a:cubicBezTo>
                      <a:pt x="788" y="2989"/>
                      <a:pt x="618" y="2874"/>
                      <a:pt x="471" y="2727"/>
                    </a:cubicBezTo>
                    <a:cubicBezTo>
                      <a:pt x="325" y="2581"/>
                      <a:pt x="210" y="2410"/>
                      <a:pt x="129" y="2220"/>
                    </a:cubicBezTo>
                    <a:cubicBezTo>
                      <a:pt x="46" y="2024"/>
                      <a:pt x="4" y="1815"/>
                      <a:pt x="4" y="1599"/>
                    </a:cubicBezTo>
                    <a:cubicBezTo>
                      <a:pt x="4" y="1384"/>
                      <a:pt x="46" y="1175"/>
                      <a:pt x="129" y="978"/>
                    </a:cubicBezTo>
                    <a:cubicBezTo>
                      <a:pt x="210" y="788"/>
                      <a:pt x="325" y="618"/>
                      <a:pt x="471" y="471"/>
                    </a:cubicBezTo>
                    <a:cubicBezTo>
                      <a:pt x="618" y="325"/>
                      <a:pt x="788" y="210"/>
                      <a:pt x="978" y="129"/>
                    </a:cubicBezTo>
                    <a:cubicBezTo>
                      <a:pt x="1175" y="46"/>
                      <a:pt x="1384" y="4"/>
                      <a:pt x="1599" y="4"/>
                    </a:cubicBezTo>
                    <a:moveTo>
                      <a:pt x="1599" y="0"/>
                    </a:moveTo>
                    <a:cubicBezTo>
                      <a:pt x="716" y="0"/>
                      <a:pt x="0" y="716"/>
                      <a:pt x="0" y="1599"/>
                    </a:cubicBezTo>
                    <a:cubicBezTo>
                      <a:pt x="0" y="2483"/>
                      <a:pt x="716" y="3199"/>
                      <a:pt x="1599" y="3199"/>
                    </a:cubicBezTo>
                    <a:cubicBezTo>
                      <a:pt x="2483" y="3199"/>
                      <a:pt x="3199" y="2483"/>
                      <a:pt x="3199" y="1599"/>
                    </a:cubicBezTo>
                    <a:cubicBezTo>
                      <a:pt x="3199" y="716"/>
                      <a:pt x="2483" y="0"/>
                      <a:pt x="1599" y="0"/>
                    </a:cubicBezTo>
                    <a:close/>
                  </a:path>
                </a:pathLst>
              </a:custGeom>
              <a:noFill/>
              <a:ln w="9525">
                <a:noFill/>
                <a:round/>
                <a:headEnd/>
                <a:tailEnd/>
              </a:ln>
            </p:spPr>
            <p:txBody>
              <a:bodyPr vert="horz" wrap="square" lIns="91440" tIns="45720" rIns="91440" bIns="45720" numCol="1" anchor="t" anchorCtr="0" compatLnSpc="1">
                <a:prstTxWarp prst="textNoShape">
                  <a:avLst/>
                </a:prstTxWarp>
                <a:noAutofit/>
              </a:bodyPr>
              <a:lstStyle/>
              <a:p>
                <a:endParaRPr lang="zh-CN" altLang="en-US"/>
              </a:p>
            </p:txBody>
          </p:sp>
        </p:grpSp>
      </p:grpSp>
      <p:sp>
        <p:nvSpPr>
          <p:cNvPr id="4" name="灯片编号占位符 3">
            <a:extLst>
              <a:ext uri="{FF2B5EF4-FFF2-40B4-BE49-F238E27FC236}">
                <a16:creationId xmlns:a16="http://schemas.microsoft.com/office/drawing/2014/main" id="{A9B6E870-7436-2589-064D-231EAF1EFC71}"/>
              </a:ext>
            </a:extLst>
          </p:cNvPr>
          <p:cNvSpPr>
            <a:spLocks noGrp="1"/>
          </p:cNvSpPr>
          <p:nvPr>
            <p:ph type="sldNum" sz="quarter" idx="12"/>
          </p:nvPr>
        </p:nvSpPr>
        <p:spPr/>
        <p:txBody>
          <a:bodyPr/>
          <a:lstStyle/>
          <a:p>
            <a:fld id="{E4F05AE2-E521-4071-B027-062C254CFD7B}" type="slidenum">
              <a:rPr lang="zh-CN" altLang="en-US" smtClean="0"/>
              <a:t>9</a:t>
            </a:fld>
            <a:endParaRPr lang="zh-CN" altLang="en-US"/>
          </a:p>
        </p:txBody>
      </p:sp>
      <p:sp>
        <p:nvSpPr>
          <p:cNvPr id="17" name="Left Brace 16">
            <a:extLst>
              <a:ext uri="{FF2B5EF4-FFF2-40B4-BE49-F238E27FC236}">
                <a16:creationId xmlns:a16="http://schemas.microsoft.com/office/drawing/2014/main" id="{A28C139F-C1DA-D190-F693-4CEA5E24FAD7}"/>
              </a:ext>
            </a:extLst>
          </p:cNvPr>
          <p:cNvSpPr/>
          <p:nvPr/>
        </p:nvSpPr>
        <p:spPr>
          <a:xfrm>
            <a:off x="462943" y="1820339"/>
            <a:ext cx="482582" cy="27287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TextBox 17">
            <a:extLst>
              <a:ext uri="{FF2B5EF4-FFF2-40B4-BE49-F238E27FC236}">
                <a16:creationId xmlns:a16="http://schemas.microsoft.com/office/drawing/2014/main" id="{6EEFE23E-6C84-B450-DDEE-5EB20154D6D1}"/>
              </a:ext>
            </a:extLst>
          </p:cNvPr>
          <p:cNvSpPr txBox="1"/>
          <p:nvPr/>
        </p:nvSpPr>
        <p:spPr>
          <a:xfrm>
            <a:off x="945525" y="1635673"/>
            <a:ext cx="3481947" cy="369332"/>
          </a:xfrm>
          <a:prstGeom prst="rect">
            <a:avLst/>
          </a:prstGeom>
          <a:noFill/>
        </p:spPr>
        <p:txBody>
          <a:bodyPr wrap="square" rtlCol="0">
            <a:spAutoFit/>
          </a:bodyPr>
          <a:lstStyle/>
          <a:p>
            <a:r>
              <a:rPr lang="zh-CN" altLang="en-US" dirty="0"/>
              <a:t>‘准确的’划分荧光信号到细胞</a:t>
            </a:r>
          </a:p>
        </p:txBody>
      </p:sp>
      <p:sp>
        <p:nvSpPr>
          <p:cNvPr id="19" name="TextBox 18">
            <a:extLst>
              <a:ext uri="{FF2B5EF4-FFF2-40B4-BE49-F238E27FC236}">
                <a16:creationId xmlns:a16="http://schemas.microsoft.com/office/drawing/2014/main" id="{C0B43C9B-8B82-D35C-D94A-DBC0E5703053}"/>
              </a:ext>
            </a:extLst>
          </p:cNvPr>
          <p:cNvSpPr txBox="1"/>
          <p:nvPr/>
        </p:nvSpPr>
        <p:spPr>
          <a:xfrm>
            <a:off x="1038420" y="4456693"/>
            <a:ext cx="3886357" cy="369332"/>
          </a:xfrm>
          <a:prstGeom prst="rect">
            <a:avLst/>
          </a:prstGeom>
          <a:noFill/>
        </p:spPr>
        <p:txBody>
          <a:bodyPr wrap="square" rtlCol="0">
            <a:spAutoFit/>
          </a:bodyPr>
          <a:lstStyle/>
          <a:p>
            <a:r>
              <a:rPr lang="zh-CN" altLang="en-US" dirty="0"/>
              <a:t>不同焦平面的联合分析</a:t>
            </a:r>
          </a:p>
        </p:txBody>
      </p:sp>
      <p:sp>
        <p:nvSpPr>
          <p:cNvPr id="20" name="Rectangle 19">
            <a:extLst>
              <a:ext uri="{FF2B5EF4-FFF2-40B4-BE49-F238E27FC236}">
                <a16:creationId xmlns:a16="http://schemas.microsoft.com/office/drawing/2014/main" id="{31D8A82C-9039-421F-5A4A-2FE10DD1D8B8}"/>
              </a:ext>
            </a:extLst>
          </p:cNvPr>
          <p:cNvSpPr/>
          <p:nvPr/>
        </p:nvSpPr>
        <p:spPr>
          <a:xfrm>
            <a:off x="4320804" y="532341"/>
            <a:ext cx="5385095" cy="3250387"/>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1" name="Rectangle 20">
            <a:extLst>
              <a:ext uri="{FF2B5EF4-FFF2-40B4-BE49-F238E27FC236}">
                <a16:creationId xmlns:a16="http://schemas.microsoft.com/office/drawing/2014/main" id="{A9A2DC57-AB38-AAE1-44B2-5B3A66C92C0F}"/>
              </a:ext>
            </a:extLst>
          </p:cNvPr>
          <p:cNvSpPr/>
          <p:nvPr/>
        </p:nvSpPr>
        <p:spPr>
          <a:xfrm>
            <a:off x="4720950" y="3982665"/>
            <a:ext cx="4877099" cy="2875335"/>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2" name="TextBox 21">
            <a:extLst>
              <a:ext uri="{FF2B5EF4-FFF2-40B4-BE49-F238E27FC236}">
                <a16:creationId xmlns:a16="http://schemas.microsoft.com/office/drawing/2014/main" id="{1C49471E-934C-3B17-9D0F-9A06F86D6867}"/>
              </a:ext>
            </a:extLst>
          </p:cNvPr>
          <p:cNvSpPr txBox="1"/>
          <p:nvPr/>
        </p:nvSpPr>
        <p:spPr>
          <a:xfrm>
            <a:off x="4720950" y="5242154"/>
            <a:ext cx="4986643" cy="369332"/>
          </a:xfrm>
          <a:prstGeom prst="rect">
            <a:avLst/>
          </a:prstGeom>
          <a:noFill/>
        </p:spPr>
        <p:txBody>
          <a:bodyPr wrap="square" rtlCol="0">
            <a:spAutoFit/>
          </a:bodyPr>
          <a:lstStyle/>
          <a:p>
            <a:r>
              <a:rPr lang="zh-CN" altLang="en-US" dirty="0">
                <a:highlight>
                  <a:srgbClr val="FFFF00"/>
                </a:highlight>
              </a:rPr>
              <a:t>没有</a:t>
            </a:r>
            <a:r>
              <a:rPr lang="zh-CN" altLang="en-US" dirty="0"/>
              <a:t>，现在只能选择成像最清楚的一个焦平面</a:t>
            </a:r>
          </a:p>
        </p:txBody>
      </p:sp>
    </p:spTree>
    <p:extLst>
      <p:ext uri="{BB962C8B-B14F-4D97-AF65-F5344CB8AC3E}">
        <p14:creationId xmlns:p14="http://schemas.microsoft.com/office/powerpoint/2010/main" val="4057986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55f52171-deb4-4d87-9864-47bd9ea656bf&quot;,&quot;Name&quot;:&quot;2&quot;,&quot;Kind&quot;:&quot;Custom&quot;,&quot;OldGuidesSetting&quot;:{&quot;HeaderHeight&quot;:0.0,&quot;FooterHeight&quot;:0.0,&quot;SideMargin&quot;:6.0,&quot;TopMargin&quot;:4.0,&quot;BottomMargin&quot;:8.0,&quot;IntervalMargin&quot;:0.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480,&quot;width&quot;:12960}"/>
</p:tagLst>
</file>

<file path=ppt/theme/theme1.xml><?xml version="1.0" encoding="utf-8"?>
<a:theme xmlns:a="http://schemas.openxmlformats.org/drawingml/2006/main" name="主题1">
  <a:themeElements>
    <a:clrScheme name="蓝紫渐变">
      <a:dk1>
        <a:srgbClr val="000000"/>
      </a:dk1>
      <a:lt1>
        <a:srgbClr val="FFFFFF"/>
      </a:lt1>
      <a:dk2>
        <a:srgbClr val="44546A"/>
      </a:dk2>
      <a:lt2>
        <a:srgbClr val="E7E6E6"/>
      </a:lt2>
      <a:accent1>
        <a:srgbClr val="2A50A1"/>
      </a:accent1>
      <a:accent2>
        <a:srgbClr val="8891C8"/>
      </a:accent2>
      <a:accent3>
        <a:srgbClr val="B8D6EE"/>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1" id="{2B54C7FC-80FA-4268-B1AB-7A4718C2F40B}" vid="{49D17BBD-BC41-4722-83BC-2CAB04E0C72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8664</TotalTime>
  <Words>2068</Words>
  <Application>Microsoft Office PowerPoint</Application>
  <PresentationFormat>Widescreen</PresentationFormat>
  <Paragraphs>281</Paragraphs>
  <Slides>29</Slides>
  <Notes>20</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等线</vt:lpstr>
      <vt:lpstr>黑体</vt:lpstr>
      <vt:lpstr>楷体</vt:lpstr>
      <vt:lpstr>Microsoft YaHei</vt:lpstr>
      <vt:lpstr>Arial</vt:lpstr>
      <vt:lpstr>Cambria Math</vt:lpstr>
      <vt:lpstr>Open Sans</vt:lpstr>
      <vt:lpstr>主题1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基础学科英才班学术交流</dc:title>
  <dc:creator>Yang Li</dc:creator>
  <cp:lastModifiedBy>li yang</cp:lastModifiedBy>
  <cp:revision>330</cp:revision>
  <dcterms:created xsi:type="dcterms:W3CDTF">2022-03-15T01:56:04Z</dcterms:created>
  <dcterms:modified xsi:type="dcterms:W3CDTF">2022-06-10T04:57:20Z</dcterms:modified>
</cp:coreProperties>
</file>